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  <p:sldMasterId id="2147483683" r:id="rId2"/>
    <p:sldMasterId id="2147483687" r:id="rId3"/>
    <p:sldMasterId id="2147483690" r:id="rId4"/>
    <p:sldMasterId id="2147483712" r:id="rId5"/>
    <p:sldMasterId id="2147483723" r:id="rId6"/>
    <p:sldMasterId id="2147483696" r:id="rId7"/>
  </p:sldMasterIdLst>
  <p:notesMasterIdLst>
    <p:notesMasterId r:id="rId14"/>
  </p:notesMasterIdLst>
  <p:sldIdLst>
    <p:sldId id="363" r:id="rId8"/>
    <p:sldId id="362" r:id="rId9"/>
    <p:sldId id="364" r:id="rId10"/>
    <p:sldId id="365" r:id="rId11"/>
    <p:sldId id="366" r:id="rId12"/>
    <p:sldId id="337" r:id="rId13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9CD8"/>
    <a:srgbClr val="45005C"/>
    <a:srgbClr val="00555C"/>
    <a:srgbClr val="FEDD00"/>
    <a:srgbClr val="20305C"/>
    <a:srgbClr val="A6CE39"/>
    <a:srgbClr val="FF3E9B"/>
    <a:srgbClr val="2A285F"/>
    <a:srgbClr val="45E15C"/>
    <a:srgbClr val="F08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4" autoAdjust="0"/>
  </p:normalViewPr>
  <p:slideViewPr>
    <p:cSldViewPr snapToGrid="0">
      <p:cViewPr varScale="1">
        <p:scale>
          <a:sx n="64" d="100"/>
          <a:sy n="64" d="100"/>
        </p:scale>
        <p:origin x="748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2019-01-13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_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A1742BB7-34A3-4595-9362-B59D8B0AA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13AFAC1C-44E0-4894-84F3-D0259B6A9B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978" y="217509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chemeClr val="accent6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F641A72-8DD5-4A24-88E9-4E68B956C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445246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B4C2D811-DBB8-4967-8307-4F04CC10BD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80738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44C03BEE-69FC-4395-A685-7FA5CE9C0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519756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58095394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mossa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7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168D881-A99F-49FC-98EF-E527E40964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62B673FB-E16C-4150-BC9F-FDEB522841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chemeClr val="accent5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0C281DDD-C047-4A3A-A4E0-C7680E8DCC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2001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ssa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482D6CDF-39D3-47FA-9C39-A50120BBE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14030155-678F-495D-BE00-59D998AF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4712"/>
            <a:ext cx="9371646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3C5336A5-32D1-4510-AC88-59A9B673B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855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9FCC243-5352-4F89-BF79-6DDEB6741B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92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80507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_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8615" y="0"/>
            <a:ext cx="408099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95709"/>
            <a:ext cx="6529039" cy="1380947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6529039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7A8CB7-9EA9-405B-9ECF-57257BC61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5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_plomm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4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54055"/>
            <a:ext cx="3827745" cy="1422601"/>
          </a:xfrm>
        </p:spPr>
        <p:txBody>
          <a:bodyPr anchor="b" anchorCtr="0"/>
          <a:lstStyle>
            <a:lvl1pPr>
              <a:defRPr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CD5F153-C142-42AB-AA9B-7C2387F479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68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_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28911"/>
            <a:ext cx="3827745" cy="1433232"/>
          </a:xfrm>
        </p:spPr>
        <p:txBody>
          <a:bodyPr anchor="b" anchorCtr="0"/>
          <a:lstStyle>
            <a:lvl1pPr>
              <a:defRPr spc="-150" baseline="0">
                <a:solidFill>
                  <a:schemeClr val="accent2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099BE6B-7AFC-4461-ACF5-D64108E58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8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_mo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4BE29E1B-41F9-468D-9677-EFC4D66431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43425"/>
            <a:ext cx="3827745" cy="1433232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5397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24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87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ida_plommon">
    <p:bg>
      <p:bgPr>
        <a:solidFill>
          <a:srgbClr val="45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04E35814-05E4-4F94-A93A-3DB962BF21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421978" y="217509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chemeClr val="accent4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445246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80738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519756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2156631825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224833"/>
            <a:ext cx="7774172" cy="717553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1D4C7A-8179-41C9-8075-7E07771269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951470"/>
            <a:ext cx="9167037" cy="5268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405207A-686B-4280-A519-BF69BE0D4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33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sbild_plommon">
    <p:bg>
      <p:bgPr>
        <a:solidFill>
          <a:srgbClr val="45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DDDC0B7D-7281-4A0C-BB40-1EF247D004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5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vslutsbild blå">
    <p:bg>
      <p:bgPr>
        <a:solidFill>
          <a:srgbClr val="203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5B88CC4-EE60-49E6-9BAA-C69AF8160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1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sbild mossa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C384BDE-EC45-4061-BCAF-4CDA523316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5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tartsida_plomm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04E35814-05E4-4F94-A93A-3DB962BF21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421978" y="217509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chemeClr val="accent5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445246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80738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519756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30571600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plommon">
    <p:bg>
      <p:bgPr>
        <a:solidFill>
          <a:srgbClr val="45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chemeClr val="accent4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>
          <a:xfrm>
            <a:off x="9145856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E393C07-3BB4-45A5-8BF3-FEB2C5446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03E43CD7-7163-45CA-8F2B-D2ABDF012C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78724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lommon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rgbClr val="450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E6231FC-555A-47B6-BF33-30E6CFC3AA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3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9597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lå">
    <p:bg>
      <p:bgPr>
        <a:solidFill>
          <a:srgbClr val="203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DCDAAA-750D-42AA-98E5-8271C45780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2799875D-D8A9-4841-8D7E-A35C501517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chemeClr val="accent6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0776DC2C-AFFD-4118-AF33-ABB7FB720F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>
                <a:solidFill>
                  <a:srgbClr val="203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4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rgbClr val="203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1039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7"/>
            <a:ext cx="9371646" cy="148535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7164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79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87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7"/>
            <a:ext cx="9371646" cy="148535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4588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B27E6E-83D9-419B-9985-ECE0CF391C0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5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03" r:id="rId2"/>
    <p:sldLayoutId id="2147483880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7"/>
            <a:ext cx="9371646" cy="1485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7164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93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878" r:id="rId2"/>
    <p:sldLayoutId id="214748370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8"/>
            <a:ext cx="9373419" cy="15038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73419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44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877" r:id="rId2"/>
    <p:sldLayoutId id="2147483879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7"/>
            <a:ext cx="9371646" cy="149460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25461"/>
            <a:ext cx="9371646" cy="3551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789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9" r:id="rId2"/>
    <p:sldLayoutId id="2147483718" r:id="rId3"/>
    <p:sldLayoutId id="2147483720" r:id="rId4"/>
    <p:sldLayoutId id="2147483721" r:id="rId5"/>
    <p:sldLayoutId id="2147483722" r:id="rId6"/>
    <p:sldLayoutId id="2147483717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Source Sans Pro SemiBold" panose="020B0603030403020204" pitchFamily="34" charset="0"/>
          <a:ea typeface="Source Sans Pro SemiBold" panose="020B06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8"/>
            <a:ext cx="9371646" cy="15038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4588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E7E6B05-1DCC-4D60-954E-33A0881B83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3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8"/>
            <a:ext cx="9371646" cy="14946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4588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369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874" r:id="rId2"/>
    <p:sldLayoutId id="214748371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5005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F5AE12-8FBA-4E39-A5E9-90530117A5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BFL, allmänna råden, gröna matriser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C9A202-E788-4679-800E-8527728DED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Linda Wallberg, digital handledare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DDEDF7C-E57D-42DB-B171-E3ADA56D6C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UBF Uppsala Grundskolor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E1F9BB5-1043-47AA-AB79-12007280EA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73870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05E7335-3DE6-4958-9905-9411E47C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A0E66954-D324-4AD6-AA0E-E6B10B6CFCAF}"/>
              </a:ext>
            </a:extLst>
          </p:cNvPr>
          <p:cNvSpPr/>
          <p:nvPr/>
        </p:nvSpPr>
        <p:spPr>
          <a:xfrm>
            <a:off x="3945835" y="2882348"/>
            <a:ext cx="3647660" cy="13517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Tydliggöra mål och kunskapskrav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2D39026D-1571-44BA-BD51-7B5699E5B109}"/>
              </a:ext>
            </a:extLst>
          </p:cNvPr>
          <p:cNvSpPr/>
          <p:nvPr/>
        </p:nvSpPr>
        <p:spPr>
          <a:xfrm>
            <a:off x="7041876" y="4701587"/>
            <a:ext cx="3776869" cy="17416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Dåliga och bra sätt att använda exempel. – Skifta centralt innehåll – </a:t>
            </a:r>
            <a:r>
              <a:rPr lang="sv-SE" dirty="0" err="1"/>
              <a:t>win</a:t>
            </a:r>
            <a:r>
              <a:rPr lang="sv-SE" dirty="0"/>
              <a:t> </a:t>
            </a:r>
            <a:r>
              <a:rPr lang="sv-SE" dirty="0" err="1"/>
              <a:t>win</a:t>
            </a:r>
            <a:r>
              <a:rPr lang="sv-SE" dirty="0"/>
              <a:t> 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0F1169A5-3B0C-4550-8DE2-11B84E94867F}"/>
              </a:ext>
            </a:extLst>
          </p:cNvPr>
          <p:cNvSpPr/>
          <p:nvPr/>
        </p:nvSpPr>
        <p:spPr>
          <a:xfrm>
            <a:off x="8763162" y="2401820"/>
            <a:ext cx="3286539" cy="14932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Mål/kunskapskrav ihop med exempel. (Margaret Price)</a:t>
            </a:r>
          </a:p>
          <a:p>
            <a:r>
              <a:rPr lang="sv-SE" dirty="0"/>
              <a:t>Aktiva elever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E64BDBF7-5695-4011-9882-A5F5868C0916}"/>
              </a:ext>
            </a:extLst>
          </p:cNvPr>
          <p:cNvSpPr/>
          <p:nvPr/>
        </p:nvSpPr>
        <p:spPr>
          <a:xfrm>
            <a:off x="7136295" y="288003"/>
            <a:ext cx="3101009" cy="13517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Dylan Williams – tydlighet steg 1 i formativ bedömning 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FB5D8839-37CC-48DA-AC09-5F347EDA4A1D}"/>
              </a:ext>
            </a:extLst>
          </p:cNvPr>
          <p:cNvSpPr/>
          <p:nvPr/>
        </p:nvSpPr>
        <p:spPr>
          <a:xfrm>
            <a:off x="5150125" y="5443882"/>
            <a:ext cx="2272747" cy="8819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Exempel kan begränsa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68D73263-F6E1-4CF7-A539-53F63CACC9BB}"/>
              </a:ext>
            </a:extLst>
          </p:cNvPr>
          <p:cNvSpPr/>
          <p:nvPr/>
        </p:nvSpPr>
        <p:spPr>
          <a:xfrm>
            <a:off x="2983318" y="5326441"/>
            <a:ext cx="2458437" cy="111684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Jaha? Hur gör vi då? </a:t>
            </a:r>
          </a:p>
        </p:txBody>
      </p: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ACDC9597-6ABE-496C-9447-8383F79F365E}"/>
              </a:ext>
            </a:extLst>
          </p:cNvPr>
          <p:cNvCxnSpPr>
            <a:cxnSpLocks/>
          </p:cNvCxnSpPr>
          <p:nvPr/>
        </p:nvCxnSpPr>
        <p:spPr>
          <a:xfrm flipV="1">
            <a:off x="7422872" y="1715633"/>
            <a:ext cx="755456" cy="1166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C4B77FB0-018B-4309-AAA3-1891033A6B19}"/>
              </a:ext>
            </a:extLst>
          </p:cNvPr>
          <p:cNvCxnSpPr>
            <a:cxnSpLocks/>
          </p:cNvCxnSpPr>
          <p:nvPr/>
        </p:nvCxnSpPr>
        <p:spPr>
          <a:xfrm>
            <a:off x="9939130" y="1479376"/>
            <a:ext cx="429041" cy="792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441FA41F-901F-440D-8202-EB5204484653}"/>
              </a:ext>
            </a:extLst>
          </p:cNvPr>
          <p:cNvCxnSpPr/>
          <p:nvPr/>
        </p:nvCxnSpPr>
        <p:spPr>
          <a:xfrm flipH="1">
            <a:off x="9621078" y="4025348"/>
            <a:ext cx="470453" cy="606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 19">
            <a:extLst>
              <a:ext uri="{FF2B5EF4-FFF2-40B4-BE49-F238E27FC236}">
                <a16:creationId xmlns:a16="http://schemas.microsoft.com/office/drawing/2014/main" id="{733E4CB9-4D2C-4F53-B50B-153E1ED12DC2}"/>
              </a:ext>
            </a:extLst>
          </p:cNvPr>
          <p:cNvSpPr/>
          <p:nvPr/>
        </p:nvSpPr>
        <p:spPr>
          <a:xfrm>
            <a:off x="0" y="3363222"/>
            <a:ext cx="3354375" cy="17416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Kan vara en fördel att vänta med att kommunicera mål och kunskapskrav</a:t>
            </a:r>
          </a:p>
        </p:txBody>
      </p: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1F348702-CD05-4CCE-ACFB-BB9ED2EB1CC3}"/>
              </a:ext>
            </a:extLst>
          </p:cNvPr>
          <p:cNvCxnSpPr>
            <a:cxnSpLocks/>
          </p:cNvCxnSpPr>
          <p:nvPr/>
        </p:nvCxnSpPr>
        <p:spPr>
          <a:xfrm flipH="1" flipV="1">
            <a:off x="2266122" y="5168348"/>
            <a:ext cx="566530" cy="716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 22">
            <a:extLst>
              <a:ext uri="{FF2B5EF4-FFF2-40B4-BE49-F238E27FC236}">
                <a16:creationId xmlns:a16="http://schemas.microsoft.com/office/drawing/2014/main" id="{6BBB4D6C-D2D7-4525-A3F1-8FFDD90CC64F}"/>
              </a:ext>
            </a:extLst>
          </p:cNvPr>
          <p:cNvSpPr/>
          <p:nvPr/>
        </p:nvSpPr>
        <p:spPr>
          <a:xfrm>
            <a:off x="168966" y="768877"/>
            <a:ext cx="3354374" cy="17416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Förstå mål och kunskapskrav för att kunna ta emot feedback effektivt</a:t>
            </a:r>
          </a:p>
        </p:txBody>
      </p: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6F915FD1-5907-489A-A831-176BB44B1C0C}"/>
              </a:ext>
            </a:extLst>
          </p:cNvPr>
          <p:cNvCxnSpPr>
            <a:cxnSpLocks/>
          </p:cNvCxnSpPr>
          <p:nvPr/>
        </p:nvCxnSpPr>
        <p:spPr>
          <a:xfrm flipV="1">
            <a:off x="910927" y="2658751"/>
            <a:ext cx="351343" cy="64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 25">
            <a:extLst>
              <a:ext uri="{FF2B5EF4-FFF2-40B4-BE49-F238E27FC236}">
                <a16:creationId xmlns:a16="http://schemas.microsoft.com/office/drawing/2014/main" id="{E762FF1D-3271-47F3-93BA-F2FC3ED334A1}"/>
              </a:ext>
            </a:extLst>
          </p:cNvPr>
          <p:cNvSpPr/>
          <p:nvPr/>
        </p:nvSpPr>
        <p:spPr>
          <a:xfrm>
            <a:off x="4073345" y="407020"/>
            <a:ext cx="2799522" cy="15607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 Hur och när styrs av vilka vi är, vilka eleverna är och vilket ämnet är</a:t>
            </a:r>
          </a:p>
        </p:txBody>
      </p:sp>
      <p:cxnSp>
        <p:nvCxnSpPr>
          <p:cNvPr id="33" name="Rak pilkoppling 32">
            <a:extLst>
              <a:ext uri="{FF2B5EF4-FFF2-40B4-BE49-F238E27FC236}">
                <a16:creationId xmlns:a16="http://schemas.microsoft.com/office/drawing/2014/main" id="{8EE8E8F2-74D9-4739-AF73-91D96FFDE8A1}"/>
              </a:ext>
            </a:extLst>
          </p:cNvPr>
          <p:cNvCxnSpPr>
            <a:cxnSpLocks/>
          </p:cNvCxnSpPr>
          <p:nvPr/>
        </p:nvCxnSpPr>
        <p:spPr>
          <a:xfrm flipV="1">
            <a:off x="3173834" y="745435"/>
            <a:ext cx="962440" cy="218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3D3F9105-2C05-4839-BDC7-98372FB42200}"/>
              </a:ext>
            </a:extLst>
          </p:cNvPr>
          <p:cNvCxnSpPr>
            <a:cxnSpLocks/>
          </p:cNvCxnSpPr>
          <p:nvPr/>
        </p:nvCxnSpPr>
        <p:spPr>
          <a:xfrm>
            <a:off x="5247861" y="2057400"/>
            <a:ext cx="298174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0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20" grpId="0" animBg="1"/>
      <p:bldP spid="23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C2A319-24A9-4957-8EEE-79CF484F7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235"/>
            <a:ext cx="9371646" cy="1520687"/>
          </a:xfrm>
        </p:spPr>
        <p:txBody>
          <a:bodyPr>
            <a:normAutofit/>
          </a:bodyPr>
          <a:lstStyle/>
          <a:p>
            <a:r>
              <a:rPr lang="sv-SE" dirty="0"/>
              <a:t>Allmänna råden, informera om betyg och betygsättning s.27-30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6D3091E-13F5-4029-B1EF-9061A73F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17D72F8B-8838-477C-9B0D-C9EA1E46625D}"/>
              </a:ext>
            </a:extLst>
          </p:cNvPr>
          <p:cNvSpPr/>
          <p:nvPr/>
        </p:nvSpPr>
        <p:spPr>
          <a:xfrm>
            <a:off x="914238" y="2047461"/>
            <a:ext cx="4234070" cy="11827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”Elevernas ålder eller vilken skolform det gäller har betydelse för vilken information som ges” s.27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31B93C9F-F6B7-4296-AE1F-E22043FCC2B1}"/>
              </a:ext>
            </a:extLst>
          </p:cNvPr>
          <p:cNvSpPr/>
          <p:nvPr/>
        </p:nvSpPr>
        <p:spPr>
          <a:xfrm>
            <a:off x="914238" y="3429000"/>
            <a:ext cx="4234070" cy="1421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”Det är centralt att eleverna förstår att lärarens kontinuerliga bedömningar fram till att betygen sätts är till för att stödja deras kunskapsutveckling” s.28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ECC577D8-1FDB-4D70-99AE-5883D80F7F00}"/>
              </a:ext>
            </a:extLst>
          </p:cNvPr>
          <p:cNvSpPr/>
          <p:nvPr/>
        </p:nvSpPr>
        <p:spPr>
          <a:xfrm>
            <a:off x="897511" y="5049079"/>
            <a:ext cx="4234070" cy="1520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”Läraren behöver ge ändamålsenlig information om kunskapskraven… Det är läraren som avgör vad som är ändamålsenlig information och när den behöver ges” s.28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3DFD0472-0B46-4B73-A130-ED5EB1F209E3}"/>
              </a:ext>
            </a:extLst>
          </p:cNvPr>
          <p:cNvSpPr/>
          <p:nvPr/>
        </p:nvSpPr>
        <p:spPr>
          <a:xfrm>
            <a:off x="6957634" y="1606406"/>
            <a:ext cx="4406186" cy="13715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Informationen kan vara svår att förstå för eleverna i början av en kurs, en termin eller ett arbetsområde, innan de har fått ett innehållsligt sammanhang” s.28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C170349C-F196-432E-85AA-138DB9306612}"/>
              </a:ext>
            </a:extLst>
          </p:cNvPr>
          <p:cNvSpPr/>
          <p:nvPr/>
        </p:nvSpPr>
        <p:spPr>
          <a:xfrm>
            <a:off x="7043692" y="3209656"/>
            <a:ext cx="4234070" cy="1606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”Lärare kan välja att använda sig av olika verktyg för att stödja elevernas förmåga att själva bedöma sin kunskapsutveckling…” s.28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399FCF6E-D0D7-400B-BE99-841C88458613}"/>
              </a:ext>
            </a:extLst>
          </p:cNvPr>
          <p:cNvSpPr/>
          <p:nvPr/>
        </p:nvSpPr>
        <p:spPr>
          <a:xfrm>
            <a:off x="7060419" y="5006010"/>
            <a:ext cx="4234070" cy="1606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”Lärare kan välja att använda sig av olika verktyg för att stödja elevernas förmåga att själva bedöma sin kunskapsutveckling…” s.28</a:t>
            </a:r>
          </a:p>
        </p:txBody>
      </p:sp>
    </p:spTree>
    <p:extLst>
      <p:ext uri="{BB962C8B-B14F-4D97-AF65-F5344CB8AC3E}">
        <p14:creationId xmlns:p14="http://schemas.microsoft.com/office/powerpoint/2010/main" val="166206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641D162-2A86-4707-9258-F0580F1F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4</a:t>
            </a:fld>
            <a:endParaRPr lang="sv-SE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DB0CC836-2006-4067-B8CF-3B040E75FF1A}"/>
              </a:ext>
            </a:extLst>
          </p:cNvPr>
          <p:cNvSpPr/>
          <p:nvPr/>
        </p:nvSpPr>
        <p:spPr>
          <a:xfrm>
            <a:off x="291709" y="278297"/>
            <a:ext cx="4234070" cy="14610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”Exempelvis kan det handla om bedömningsmatriser, bedömningsaspekter eller elevexempel” s. 28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4CA3AE48-0DB7-4475-AB5F-89C4259F8C3A}"/>
              </a:ext>
            </a:extLst>
          </p:cNvPr>
          <p:cNvSpPr/>
          <p:nvPr/>
        </p:nvSpPr>
        <p:spPr>
          <a:xfrm>
            <a:off x="291709" y="2176671"/>
            <a:ext cx="4234070" cy="1252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”Det är av vikt att läraren ser över om dessa verktyg uppfyller det pedagogiska syfte som läraren har” s.29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3DDB0A73-6B1C-4068-BDAE-8A115DA8ABEC}"/>
              </a:ext>
            </a:extLst>
          </p:cNvPr>
          <p:cNvSpPr/>
          <p:nvPr/>
        </p:nvSpPr>
        <p:spPr>
          <a:xfrm>
            <a:off x="6283387" y="1911628"/>
            <a:ext cx="4234070" cy="1252329"/>
          </a:xfrm>
          <a:prstGeom prst="roundRect">
            <a:avLst/>
          </a:prstGeom>
          <a:solidFill>
            <a:srgbClr val="1C9C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”Läraren ska fortlöpande ge eleverna information om framgångar och utvecklingsbehov i kursen eller ämnet” s.29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49119FDF-1103-4C48-848C-E01EEC3860C5}"/>
              </a:ext>
            </a:extLst>
          </p:cNvPr>
          <p:cNvSpPr/>
          <p:nvPr/>
        </p:nvSpPr>
        <p:spPr>
          <a:xfrm>
            <a:off x="6283387" y="3813314"/>
            <a:ext cx="4234070" cy="2011016"/>
          </a:xfrm>
          <a:prstGeom prst="roundRect">
            <a:avLst/>
          </a:prstGeom>
          <a:solidFill>
            <a:srgbClr val="1C9C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”För eleven är det lättare att förstå skälen till ett satt betyg om undervisningen har gett goda förutsättningar att förstå vad som är väsentlig kunskap i en kurs eller ett ämne” s.29</a:t>
            </a:r>
          </a:p>
        </p:txBody>
      </p:sp>
    </p:spTree>
    <p:extLst>
      <p:ext uri="{BB962C8B-B14F-4D97-AF65-F5344CB8AC3E}">
        <p14:creationId xmlns:p14="http://schemas.microsoft.com/office/powerpoint/2010/main" val="135944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3">
            <a:extLst>
              <a:ext uri="{FF2B5EF4-FFF2-40B4-BE49-F238E27FC236}">
                <a16:creationId xmlns:a16="http://schemas.microsoft.com/office/drawing/2014/main" id="{FD09B760-253C-4354-84C6-0F9A1B00D8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" r="-3" b="1194"/>
          <a:stretch/>
        </p:blipFill>
        <p:spPr>
          <a:xfrm>
            <a:off x="7394351" y="2226624"/>
            <a:ext cx="4164857" cy="4164860"/>
          </a:xfrm>
          <a:custGeom>
            <a:avLst/>
            <a:gdLst>
              <a:gd name="connsiteX0" fmla="*/ 2313823 w 4627646"/>
              <a:gd name="connsiteY0" fmla="*/ 0 h 4627648"/>
              <a:gd name="connsiteX1" fmla="*/ 4627646 w 4627646"/>
              <a:gd name="connsiteY1" fmla="*/ 2313824 h 4627648"/>
              <a:gd name="connsiteX2" fmla="*/ 2313823 w 4627646"/>
              <a:gd name="connsiteY2" fmla="*/ 4627648 h 4627648"/>
              <a:gd name="connsiteX3" fmla="*/ 0 w 4627646"/>
              <a:gd name="connsiteY3" fmla="*/ 2313824 h 4627648"/>
              <a:gd name="connsiteX4" fmla="*/ 2313823 w 4627646"/>
              <a:gd name="connsiteY4" fmla="*/ 0 h 462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7F4CF41-1924-4449-8663-6B1844B9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6516"/>
            <a:ext cx="9371646" cy="994536"/>
          </a:xfrm>
        </p:spPr>
        <p:txBody>
          <a:bodyPr/>
          <a:lstStyle/>
          <a:p>
            <a:r>
              <a:rPr lang="sv-SE" dirty="0"/>
              <a:t>Gröna matriser – ett verktyg i Unikum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9C7BCC-0F57-4EB3-935E-F8B0586B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87" y="2137576"/>
            <a:ext cx="9371646" cy="216606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sv-SE" dirty="0"/>
              <a:t>Skrivna så som kunskapskraven är skrivna i läroplanen</a:t>
            </a:r>
          </a:p>
          <a:p>
            <a:pPr marL="342900" indent="-342900">
              <a:buFontTx/>
              <a:buChar char="-"/>
            </a:pPr>
            <a:r>
              <a:rPr lang="sv-SE" dirty="0"/>
              <a:t>Finns i alla ämnen alla årskurser</a:t>
            </a:r>
          </a:p>
          <a:p>
            <a:pPr marL="342900" indent="-342900">
              <a:buFontTx/>
              <a:buChar char="-"/>
            </a:pPr>
            <a:r>
              <a:rPr lang="sv-SE" dirty="0"/>
              <a:t>Kan användas formativt för både lärare och elev</a:t>
            </a:r>
          </a:p>
          <a:p>
            <a:pPr marL="342900" indent="-342900">
              <a:buFontTx/>
              <a:buChar char="-"/>
            </a:pPr>
            <a:r>
              <a:rPr lang="sv-SE" dirty="0"/>
              <a:t>Transparenta mot elev och vårdnadshavare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AF4FFAE-4875-40F1-B617-657367BE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0087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E7D61EE-0645-4E02-83E3-0F28877C1FA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602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Uppsala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8A6E4131-D21F-4B91-A35B-AE34BC1DE3F5}"/>
    </a:ext>
  </a:extLst>
</a:theme>
</file>

<file path=ppt/theme/theme2.xml><?xml version="1.0" encoding="utf-8"?>
<a:theme xmlns:a="http://schemas.openxmlformats.org/drawingml/2006/main" name="Plommon avsnitt och innehåll">
  <a:themeElements>
    <a:clrScheme name="Uppsala kommu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005C"/>
      </a:accent1>
      <a:accent2>
        <a:srgbClr val="202E45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nya_ua_grun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5331276B-8E80-4F6C-92C8-0613BB747260}"/>
    </a:ext>
  </a:extLst>
</a:theme>
</file>

<file path=ppt/theme/theme3.xml><?xml version="1.0" encoding="utf-8"?>
<a:theme xmlns:a="http://schemas.openxmlformats.org/drawingml/2006/main" name="Petrol avsnitt och innehåll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C8B7EDDF-C2E4-448B-8E35-E736458000C3}"/>
    </a:ext>
  </a:extLst>
</a:theme>
</file>

<file path=ppt/theme/theme4.xml><?xml version="1.0" encoding="utf-8"?>
<a:theme xmlns:a="http://schemas.openxmlformats.org/drawingml/2006/main" name="Mossa avsnitt och innehåll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005C"/>
      </a:accent1>
      <a:accent2>
        <a:srgbClr val="202E45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585BE30E-0CDE-435E-A79F-CD6B6F9B5AC3}"/>
    </a:ext>
  </a:extLst>
</a:theme>
</file>

<file path=ppt/theme/theme5.xml><?xml version="1.0" encoding="utf-8"?>
<a:theme xmlns:a="http://schemas.openxmlformats.org/drawingml/2006/main" name="Bildlayout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E9281D92-AC70-4869-891F-481606842C6E}"/>
    </a:ext>
  </a:extLst>
</a:theme>
</file>

<file path=ppt/theme/theme6.xml><?xml version="1.0" encoding="utf-8"?>
<a:theme xmlns:a="http://schemas.openxmlformats.org/drawingml/2006/main" name="Diagram">
  <a:themeElements>
    <a:clrScheme name="Grafer_Uppsala kommu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6CE39"/>
      </a:accent1>
      <a:accent2>
        <a:srgbClr val="FF3E9B"/>
      </a:accent2>
      <a:accent3>
        <a:srgbClr val="1C9CD8"/>
      </a:accent3>
      <a:accent4>
        <a:srgbClr val="708E7D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6D36657F-CE15-40FF-8131-37494F14E606}"/>
    </a:ext>
  </a:extLst>
</a:theme>
</file>

<file path=ppt/theme/theme7.xml><?xml version="1.0" encoding="utf-8"?>
<a:theme xmlns:a="http://schemas.openxmlformats.org/drawingml/2006/main" name="Avslutsbild_Uppsala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0F424464-7122-4C34-8721-AA454F8D074F}"/>
    </a:ext>
  </a:ext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9492</TotalTime>
  <Words>403</Words>
  <Application>Microsoft Office PowerPoint</Application>
  <PresentationFormat>Bredbild</PresentationFormat>
  <Paragraphs>35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7</vt:i4>
      </vt:variant>
      <vt:variant>
        <vt:lpstr>Bildrubriker</vt:lpstr>
      </vt:variant>
      <vt:variant>
        <vt:i4>6</vt:i4>
      </vt:variant>
    </vt:vector>
  </HeadingPairs>
  <TitlesOfParts>
    <vt:vector size="19" baseType="lpstr">
      <vt:lpstr>Arial</vt:lpstr>
      <vt:lpstr>Calibri</vt:lpstr>
      <vt:lpstr>Franklin Gothic Book</vt:lpstr>
      <vt:lpstr>Source Sans Pro</vt:lpstr>
      <vt:lpstr>Source Sans Pro SemiBold</vt:lpstr>
      <vt:lpstr>Source Sans Pro SemiBold</vt:lpstr>
      <vt:lpstr>Tema Uppsala</vt:lpstr>
      <vt:lpstr>Plommon avsnitt och innehåll</vt:lpstr>
      <vt:lpstr>Petrol avsnitt och innehåll</vt:lpstr>
      <vt:lpstr>Mossa avsnitt och innehåll</vt:lpstr>
      <vt:lpstr>Bildlayout</vt:lpstr>
      <vt:lpstr>Diagram</vt:lpstr>
      <vt:lpstr>Avslutsbild_Uppsala</vt:lpstr>
      <vt:lpstr>BFL, allmänna råden, gröna matriser</vt:lpstr>
      <vt:lpstr>PowerPoint-presentation</vt:lpstr>
      <vt:lpstr>Allmänna råden, informera om betyg och betygsättning s.27-30</vt:lpstr>
      <vt:lpstr>PowerPoint-presentation</vt:lpstr>
      <vt:lpstr>Gröna matriser – ett verktyg i Unikum</vt:lpstr>
      <vt:lpstr>PowerPoint-presentation</vt:lpstr>
    </vt:vector>
  </TitlesOfParts>
  <Company>Uppsala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Ceder Staffan</dc:creator>
  <cp:lastModifiedBy>Wallberg Linda (Digital handledare)</cp:lastModifiedBy>
  <cp:revision>59</cp:revision>
  <cp:lastPrinted>2016-04-19T07:45:19Z</cp:lastPrinted>
  <dcterms:created xsi:type="dcterms:W3CDTF">2018-06-29T08:36:21Z</dcterms:created>
  <dcterms:modified xsi:type="dcterms:W3CDTF">2019-01-15T09:06:04Z</dcterms:modified>
</cp:coreProperties>
</file>