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5" r:id="rId1"/>
    <p:sldMasterId id="2147483683" r:id="rId2"/>
    <p:sldMasterId id="2147483687" r:id="rId3"/>
    <p:sldMasterId id="2147483690" r:id="rId4"/>
    <p:sldMasterId id="2147483712" r:id="rId5"/>
    <p:sldMasterId id="2147483723" r:id="rId6"/>
    <p:sldMasterId id="2147483696" r:id="rId7"/>
  </p:sldMasterIdLst>
  <p:notesMasterIdLst>
    <p:notesMasterId r:id="rId31"/>
  </p:notesMasterIdLst>
  <p:sldIdLst>
    <p:sldId id="363" r:id="rId8"/>
    <p:sldId id="362" r:id="rId9"/>
    <p:sldId id="381" r:id="rId10"/>
    <p:sldId id="382" r:id="rId11"/>
    <p:sldId id="383" r:id="rId12"/>
    <p:sldId id="384" r:id="rId13"/>
    <p:sldId id="364" r:id="rId14"/>
    <p:sldId id="366" r:id="rId15"/>
    <p:sldId id="367" r:id="rId16"/>
    <p:sldId id="368" r:id="rId17"/>
    <p:sldId id="386" r:id="rId18"/>
    <p:sldId id="369" r:id="rId19"/>
    <p:sldId id="370" r:id="rId20"/>
    <p:sldId id="374" r:id="rId21"/>
    <p:sldId id="371" r:id="rId22"/>
    <p:sldId id="385" r:id="rId23"/>
    <p:sldId id="375" r:id="rId24"/>
    <p:sldId id="376" r:id="rId25"/>
    <p:sldId id="377" r:id="rId26"/>
    <p:sldId id="378" r:id="rId27"/>
    <p:sldId id="379" r:id="rId28"/>
    <p:sldId id="380" r:id="rId29"/>
    <p:sldId id="337" r:id="rId3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005C"/>
    <a:srgbClr val="00555C"/>
    <a:srgbClr val="FEDD00"/>
    <a:srgbClr val="20305C"/>
    <a:srgbClr val="1C9CD8"/>
    <a:srgbClr val="A6CE39"/>
    <a:srgbClr val="FF3E9B"/>
    <a:srgbClr val="2A285F"/>
    <a:srgbClr val="45E15C"/>
    <a:srgbClr val="F082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4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51B1A-607C-4CFA-89EC-F8CC3C816118}" type="datetimeFigureOut">
              <a:rPr lang="sv-SE" smtClean="0"/>
              <a:t>2019-01-12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7BC01-6843-4605-B090-3EA872172D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169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_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A1742BB7-34A3-4595-9362-B59D8B0AA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617" y="206979"/>
            <a:ext cx="2582530" cy="111019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13AFAC1C-44E0-4894-84F3-D0259B6A9B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1978" y="2175092"/>
            <a:ext cx="8206597" cy="2059338"/>
          </a:xfrm>
        </p:spPr>
        <p:txBody>
          <a:bodyPr anchor="b">
            <a:noAutofit/>
          </a:bodyPr>
          <a:lstStyle>
            <a:lvl1pPr algn="l">
              <a:defRPr sz="7200" spc="-150" baseline="0">
                <a:solidFill>
                  <a:schemeClr val="accent6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/>
              <a:t>Presentationens rubrik skrivs här</a:t>
            </a:r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0F641A72-8DD5-4A24-88E9-4E68B956CB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280" y="4452466"/>
            <a:ext cx="8182867" cy="3206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/>
              <a:t>Namn</a:t>
            </a:r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B4C2D811-DBB8-4967-8307-4F04CC10B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280" y="4807388"/>
            <a:ext cx="8182867" cy="3528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/>
              <a:t>Organisation/Förvaltning</a:t>
            </a:r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44C03BEE-69FC-4395-A685-7FA5CE9C02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280" y="5197565"/>
            <a:ext cx="8182867" cy="367716"/>
          </a:xfrm>
        </p:spPr>
        <p:txBody>
          <a:bodyPr/>
          <a:lstStyle>
            <a:lvl1pPr marL="0" indent="0" algn="l">
              <a:buNone/>
              <a:defRPr lang="sv-SE" sz="1800" kern="1200" baseline="0" dirty="0" smtClean="0">
                <a:solidFill>
                  <a:schemeClr val="bg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sv-SE"/>
              <a:t>Datum (Skrivs datum, månad, år, t ex 21 maj 2016</a:t>
            </a:r>
          </a:p>
        </p:txBody>
      </p:sp>
    </p:spTree>
    <p:extLst>
      <p:ext uri="{BB962C8B-B14F-4D97-AF65-F5344CB8AC3E}">
        <p14:creationId xmlns:p14="http://schemas.microsoft.com/office/powerpoint/2010/main" val="1580953940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bild mossa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45857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D02B33C2-54EE-4A44-9B78-6F01870C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B168D881-A99F-49FC-98EF-E527E40964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311" y="206980"/>
            <a:ext cx="1731835" cy="74449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62B673FB-E16C-4150-BC9F-FDEB522841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186" y="1122363"/>
            <a:ext cx="8206597" cy="2980080"/>
          </a:xfrm>
        </p:spPr>
        <p:txBody>
          <a:bodyPr anchor="b">
            <a:normAutofit/>
          </a:bodyPr>
          <a:lstStyle>
            <a:lvl1pPr algn="l">
              <a:defRPr sz="5400" spc="-150" baseline="0">
                <a:solidFill>
                  <a:schemeClr val="accent5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/>
              <a:t>Rubrik för avsnittet</a:t>
            </a:r>
          </a:p>
        </p:txBody>
      </p:sp>
      <p:sp>
        <p:nvSpPr>
          <p:cNvPr id="9" name="Platshållare för text 7">
            <a:extLst>
              <a:ext uri="{FF2B5EF4-FFF2-40B4-BE49-F238E27FC236}">
                <a16:creationId xmlns:a16="http://schemas.microsoft.com/office/drawing/2014/main" id="{0C281DDD-C047-4A3A-A4E0-C7680E8DCC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488" y="4102100"/>
            <a:ext cx="8207375" cy="16668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3320014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ssa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482D6CDF-39D3-47FA-9C39-A50120BBED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072803"/>
            <a:ext cx="9371646" cy="1503854"/>
          </a:xfrm>
        </p:spPr>
        <p:txBody>
          <a:bodyPr anchor="b" anchorCtr="0"/>
          <a:lstStyle>
            <a:lvl1pPr>
              <a:defRPr spc="-150" baseline="0">
                <a:solidFill>
                  <a:srgbClr val="00555C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14030155-678F-495D-BE00-59D998AF4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4712"/>
            <a:ext cx="9371646" cy="3542250"/>
          </a:xfrm>
        </p:spPr>
        <p:txBody>
          <a:bodyPr/>
          <a:lstStyle>
            <a:lvl1pPr marL="0" indent="0">
              <a:buNone/>
              <a:defRPr sz="2400">
                <a:latin typeface="Source Sans Pro" panose="020B0503030403020204" pitchFamily="34" charset="0"/>
              </a:defRPr>
            </a:lvl1pPr>
            <a:lvl2pPr>
              <a:defRPr sz="2000">
                <a:latin typeface="Source Sans Pro" panose="020B0503030403020204" pitchFamily="34" charset="0"/>
              </a:defRPr>
            </a:lvl2pPr>
            <a:lvl3pPr>
              <a:defRPr sz="1800"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3C5336A5-32D1-4510-AC88-59A9B673B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5855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79FCC243-5352-4F89-BF79-6DDEB6741B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92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072803"/>
            <a:ext cx="9371646" cy="1503854"/>
          </a:xfrm>
        </p:spPr>
        <p:txBody>
          <a:bodyPr anchor="b" anchorCtr="0"/>
          <a:lstStyle>
            <a:lvl1pPr>
              <a:defRPr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634712"/>
            <a:ext cx="4541874" cy="354225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/>
              <a:t>Klicka här för att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7D5C7BD4-2145-4C07-8407-A2DF885128B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610311" y="2634712"/>
            <a:ext cx="4541874" cy="354225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/>
              <a:t>Klicka här för att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280507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ående_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58615" y="0"/>
            <a:ext cx="408099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95709"/>
            <a:ext cx="6529039" cy="1380947"/>
          </a:xfrm>
        </p:spPr>
        <p:txBody>
          <a:bodyPr anchor="b" anchorCtr="0"/>
          <a:lstStyle>
            <a:lvl1pPr>
              <a:defRPr spc="-150" baseline="0">
                <a:solidFill>
                  <a:srgbClr val="00555C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6529039" cy="3542250"/>
          </a:xfrm>
        </p:spPr>
        <p:txBody>
          <a:bodyPr/>
          <a:lstStyle>
            <a:lvl1pPr marL="0" indent="0">
              <a:buNone/>
              <a:defRPr sz="2400">
                <a:latin typeface="Source Sans Pro" panose="020B0503030403020204" pitchFamily="34" charset="0"/>
              </a:defRPr>
            </a:lvl1pPr>
            <a:lvl2pPr>
              <a:defRPr sz="2000">
                <a:latin typeface="Source Sans Pro" panose="020B0503030403020204" pitchFamily="34" charset="0"/>
              </a:defRPr>
            </a:lvl2pPr>
            <a:lvl3pPr>
              <a:defRPr sz="1800"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B7A8CB7-9EA9-405B-9ECF-57257BC613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05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ande_plomm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823" y="0"/>
            <a:ext cx="7084394" cy="4723492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54055"/>
            <a:ext cx="3827745" cy="1422601"/>
          </a:xfrm>
        </p:spPr>
        <p:txBody>
          <a:bodyPr anchor="b" anchorCtr="0"/>
          <a:lstStyle>
            <a:lvl1pPr>
              <a:defRPr spc="-150" baseline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3827745" cy="3542250"/>
          </a:xfrm>
        </p:spPr>
        <p:txBody>
          <a:bodyPr/>
          <a:lstStyle>
            <a:lvl1pPr marL="0" indent="0">
              <a:buNone/>
              <a:defRPr sz="2000">
                <a:latin typeface="Source Sans Pro" panose="020B0503030403020204" pitchFamily="34" charset="0"/>
              </a:defRPr>
            </a:lvl1pPr>
            <a:lvl2pPr>
              <a:defRPr sz="1800">
                <a:latin typeface="Source Sans Pro" panose="020B0503030403020204" pitchFamily="34" charset="0"/>
              </a:defRPr>
            </a:lvl2pPr>
            <a:lvl3pPr>
              <a:defRPr sz="1600">
                <a:latin typeface="Source Sans Pro" panose="020B0503030403020204" pitchFamily="34" charset="0"/>
              </a:defRPr>
            </a:lvl3pPr>
            <a:lvl4pPr>
              <a:defRPr sz="1600">
                <a:latin typeface="Source Sans Pro" panose="020B0503030403020204" pitchFamily="34" charset="0"/>
              </a:defRPr>
            </a:lvl4pPr>
            <a:lvl5pPr>
              <a:defRPr sz="160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5099823" y="4723492"/>
            <a:ext cx="7084394" cy="21345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CD5F153-C142-42AB-AA9B-7C2387F479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768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ande_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823" y="0"/>
            <a:ext cx="7084393" cy="4723492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28911"/>
            <a:ext cx="3827745" cy="1433232"/>
          </a:xfrm>
        </p:spPr>
        <p:txBody>
          <a:bodyPr anchor="b" anchorCtr="0"/>
          <a:lstStyle>
            <a:lvl1pPr>
              <a:defRPr spc="-150" baseline="0">
                <a:solidFill>
                  <a:schemeClr val="accent2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3827745" cy="3542250"/>
          </a:xfrm>
        </p:spPr>
        <p:txBody>
          <a:bodyPr/>
          <a:lstStyle>
            <a:lvl1pPr marL="0" indent="0">
              <a:buNone/>
              <a:defRPr sz="2000">
                <a:latin typeface="Source Sans Pro" panose="020B0503030403020204" pitchFamily="34" charset="0"/>
              </a:defRPr>
            </a:lvl1pPr>
            <a:lvl2pPr>
              <a:defRPr sz="1800">
                <a:latin typeface="Source Sans Pro" panose="020B0503030403020204" pitchFamily="34" charset="0"/>
              </a:defRPr>
            </a:lvl2pPr>
            <a:lvl3pPr>
              <a:defRPr sz="1600">
                <a:latin typeface="Source Sans Pro" panose="020B0503030403020204" pitchFamily="34" charset="0"/>
              </a:defRPr>
            </a:lvl3pPr>
            <a:lvl4pPr>
              <a:defRPr sz="1600">
                <a:latin typeface="Source Sans Pro" panose="020B0503030403020204" pitchFamily="34" charset="0"/>
              </a:defRPr>
            </a:lvl4pPr>
            <a:lvl5pPr>
              <a:defRPr sz="160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5099823" y="4723492"/>
            <a:ext cx="7084394" cy="21345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099BE6B-7AFC-4461-ACF5-D64108E586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78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ande_mos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4BE29E1B-41F9-468D-9677-EFC4D66431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823" y="0"/>
            <a:ext cx="7084393" cy="4723492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43425"/>
            <a:ext cx="3827745" cy="1433232"/>
          </a:xfrm>
        </p:spPr>
        <p:txBody>
          <a:bodyPr anchor="b" anchorCtr="0"/>
          <a:lstStyle>
            <a:lvl1pPr>
              <a:defRPr spc="-150" baseline="0">
                <a:solidFill>
                  <a:srgbClr val="00555C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3827745" cy="3542250"/>
          </a:xfrm>
        </p:spPr>
        <p:txBody>
          <a:bodyPr/>
          <a:lstStyle>
            <a:lvl1pPr marL="0" indent="0">
              <a:buNone/>
              <a:defRPr sz="2000">
                <a:latin typeface="Source Sans Pro" panose="020B0503030403020204" pitchFamily="34" charset="0"/>
              </a:defRPr>
            </a:lvl1pPr>
            <a:lvl2pPr>
              <a:defRPr sz="1800">
                <a:latin typeface="Source Sans Pro" panose="020B0503030403020204" pitchFamily="34" charset="0"/>
              </a:defRPr>
            </a:lvl2pPr>
            <a:lvl3pPr>
              <a:defRPr sz="1600">
                <a:latin typeface="Source Sans Pro" panose="020B0503030403020204" pitchFamily="34" charset="0"/>
              </a:defRPr>
            </a:lvl3pPr>
            <a:lvl4pPr>
              <a:defRPr sz="1600">
                <a:latin typeface="Source Sans Pro" panose="020B0503030403020204" pitchFamily="34" charset="0"/>
              </a:defRPr>
            </a:lvl4pPr>
            <a:lvl5pPr>
              <a:defRPr sz="160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5099823" y="4723492"/>
            <a:ext cx="7084394" cy="21345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5397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79944" y="0"/>
            <a:ext cx="1051205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1" y="0"/>
            <a:ext cx="167994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7E15A73-46D0-4D7F-8112-A8693DEF85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6" y="188235"/>
            <a:ext cx="1340760" cy="57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9248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79944" y="0"/>
            <a:ext cx="1051205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1" y="0"/>
            <a:ext cx="167994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7E15A73-46D0-4D7F-8112-A8693DEF85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6" y="188235"/>
            <a:ext cx="1340760" cy="57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94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79944" y="0"/>
            <a:ext cx="1051205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1" y="0"/>
            <a:ext cx="16799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7E15A73-46D0-4D7F-8112-A8693DEF85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6" y="188235"/>
            <a:ext cx="1340760" cy="57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878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sida_plommon">
    <p:bg>
      <p:bgPr>
        <a:solidFill>
          <a:srgbClr val="450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04E35814-05E4-4F94-A93A-3DB962BF21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617" y="206979"/>
            <a:ext cx="2582530" cy="1110191"/>
          </a:xfrm>
          <a:prstGeom prst="rect">
            <a:avLst/>
          </a:prstGeom>
        </p:spPr>
      </p:pic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421978" y="2175092"/>
            <a:ext cx="8206597" cy="2059338"/>
          </a:xfrm>
        </p:spPr>
        <p:txBody>
          <a:bodyPr anchor="b">
            <a:noAutofit/>
          </a:bodyPr>
          <a:lstStyle>
            <a:lvl1pPr algn="l">
              <a:defRPr sz="7200" spc="-150" baseline="0">
                <a:solidFill>
                  <a:schemeClr val="accent4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/>
              <a:t>Presentationens rubrik skrivs här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444280" y="4452466"/>
            <a:ext cx="8182867" cy="3206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/>
              <a:t>Namn</a:t>
            </a:r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4" hasCustomPrompt="1"/>
          </p:nvPr>
        </p:nvSpPr>
        <p:spPr>
          <a:xfrm>
            <a:off x="444280" y="4807388"/>
            <a:ext cx="8182867" cy="3528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/>
              <a:t>Organisation/Förvaltning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5" hasCustomPrompt="1"/>
          </p:nvPr>
        </p:nvSpPr>
        <p:spPr>
          <a:xfrm>
            <a:off x="444280" y="5197565"/>
            <a:ext cx="8182867" cy="367716"/>
          </a:xfrm>
        </p:spPr>
        <p:txBody>
          <a:bodyPr/>
          <a:lstStyle>
            <a:lvl1pPr marL="0" indent="0" algn="l">
              <a:buNone/>
              <a:defRPr lang="sv-SE" sz="1800" kern="1200" baseline="0" dirty="0" smtClean="0">
                <a:solidFill>
                  <a:schemeClr val="bg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sv-SE"/>
              <a:t>Datum (Skrivs datum, månad, år, t ex 21 maj 2016</a:t>
            </a:r>
          </a:p>
        </p:txBody>
      </p:sp>
    </p:spTree>
    <p:extLst>
      <p:ext uri="{BB962C8B-B14F-4D97-AF65-F5344CB8AC3E}">
        <p14:creationId xmlns:p14="http://schemas.microsoft.com/office/powerpoint/2010/main" val="2156631825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224833"/>
            <a:ext cx="7774172" cy="717553"/>
          </a:xfrm>
        </p:spPr>
        <p:txBody>
          <a:bodyPr anchor="b" anchorCtr="0"/>
          <a:lstStyle>
            <a:lvl1pPr>
              <a:defRPr spc="-150" baseline="0">
                <a:solidFill>
                  <a:srgbClr val="00555C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51D4C7A-8179-41C9-8075-7E07771269D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951470"/>
            <a:ext cx="9167037" cy="52685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405207A-686B-4280-A519-BF69BE0D48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334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sbild_plommon">
    <p:bg>
      <p:bgPr>
        <a:solidFill>
          <a:srgbClr val="450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DDC0B7D-7281-4A0C-BB40-1EF247D004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253" y="2683688"/>
            <a:ext cx="3467493" cy="149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858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vslutsbild blå">
    <p:bg>
      <p:bgPr>
        <a:solidFill>
          <a:srgbClr val="203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05B88CC4-EE60-49E6-9BAA-C69AF81606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253" y="2683688"/>
            <a:ext cx="3467493" cy="149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715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sbild mossa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8C384BDE-EC45-4061-BCAF-4CDA523316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253" y="2683688"/>
            <a:ext cx="3467493" cy="149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154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tartsida_plomm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04E35814-05E4-4F94-A93A-3DB962BF21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617" y="206979"/>
            <a:ext cx="2582530" cy="1110191"/>
          </a:xfrm>
          <a:prstGeom prst="rect">
            <a:avLst/>
          </a:prstGeom>
        </p:spPr>
      </p:pic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421978" y="2175092"/>
            <a:ext cx="8206597" cy="2059338"/>
          </a:xfrm>
        </p:spPr>
        <p:txBody>
          <a:bodyPr anchor="b">
            <a:noAutofit/>
          </a:bodyPr>
          <a:lstStyle>
            <a:lvl1pPr algn="l">
              <a:defRPr sz="7200" spc="-150" baseline="0">
                <a:solidFill>
                  <a:schemeClr val="accent5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/>
              <a:t>Presentationens rubrik skrivs här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444280" y="4452466"/>
            <a:ext cx="8182867" cy="3206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/>
              <a:t>Namn</a:t>
            </a:r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4" hasCustomPrompt="1"/>
          </p:nvPr>
        </p:nvSpPr>
        <p:spPr>
          <a:xfrm>
            <a:off x="444280" y="4807388"/>
            <a:ext cx="8182867" cy="3528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/>
              <a:t>Organisation/Förvaltning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5" hasCustomPrompt="1"/>
          </p:nvPr>
        </p:nvSpPr>
        <p:spPr>
          <a:xfrm>
            <a:off x="444280" y="5197565"/>
            <a:ext cx="8182867" cy="367716"/>
          </a:xfrm>
        </p:spPr>
        <p:txBody>
          <a:bodyPr/>
          <a:lstStyle>
            <a:lvl1pPr marL="0" indent="0" algn="l">
              <a:buNone/>
              <a:defRPr lang="sv-SE" sz="1800" kern="1200" baseline="0" dirty="0" smtClean="0">
                <a:solidFill>
                  <a:schemeClr val="bg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sv-SE"/>
              <a:t>Datum (Skrivs datum, månad, år, t ex 21 maj 2016</a:t>
            </a:r>
          </a:p>
        </p:txBody>
      </p:sp>
    </p:spTree>
    <p:extLst>
      <p:ext uri="{BB962C8B-B14F-4D97-AF65-F5344CB8AC3E}">
        <p14:creationId xmlns:p14="http://schemas.microsoft.com/office/powerpoint/2010/main" val="1305716007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bild plommon">
    <p:bg>
      <p:bgPr>
        <a:solidFill>
          <a:srgbClr val="450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431186" y="1122363"/>
            <a:ext cx="8206597" cy="2980080"/>
          </a:xfrm>
        </p:spPr>
        <p:txBody>
          <a:bodyPr anchor="b">
            <a:normAutofit/>
          </a:bodyPr>
          <a:lstStyle>
            <a:lvl1pPr algn="l">
              <a:defRPr sz="5400" spc="-150" baseline="0">
                <a:solidFill>
                  <a:schemeClr val="accent4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/>
              <a:t>Rubrik för avsnittet</a:t>
            </a:r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2"/>
          </p:nvPr>
        </p:nvSpPr>
        <p:spPr>
          <a:xfrm>
            <a:off x="9145856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D02B33C2-54EE-4A44-9B78-6F01870C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BE393C07-3BB4-45A5-8BF3-FEB2C54461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311" y="206980"/>
            <a:ext cx="1731835" cy="744490"/>
          </a:xfrm>
          <a:prstGeom prst="rect">
            <a:avLst/>
          </a:prstGeom>
        </p:spPr>
      </p:pic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3E43CD7-7163-45CA-8F2B-D2ABDF012C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488" y="4102100"/>
            <a:ext cx="8207375" cy="16668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787240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lommon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072803"/>
            <a:ext cx="9371646" cy="1503854"/>
          </a:xfrm>
        </p:spPr>
        <p:txBody>
          <a:bodyPr anchor="b" anchorCtr="0"/>
          <a:lstStyle>
            <a:lvl1pPr>
              <a:defRPr spc="-150" baseline="0">
                <a:solidFill>
                  <a:srgbClr val="45005C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9371646" cy="354225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4585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E6231FC-555A-47B6-BF33-30E6CFC3AA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632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072803"/>
            <a:ext cx="9371646" cy="1503854"/>
          </a:xfrm>
        </p:spPr>
        <p:txBody>
          <a:bodyPr anchor="b" anchorCtr="0"/>
          <a:lstStyle>
            <a:lvl1pPr>
              <a:defRPr spc="-150" baseline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634712"/>
            <a:ext cx="4541874" cy="354225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/>
              <a:t>Klicka här för att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7D5C7BD4-2145-4C07-8407-A2DF885128B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610311" y="2634712"/>
            <a:ext cx="4541874" cy="354225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/>
              <a:t>Klicka här för att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695977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bild blå">
    <p:bg>
      <p:bgPr>
        <a:solidFill>
          <a:srgbClr val="203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4585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2B33C2-54EE-4A44-9B78-6F01870C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BDCDAAA-750D-42AA-98E5-8271C45780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311" y="206980"/>
            <a:ext cx="1731835" cy="74449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2799875D-D8A9-4841-8D7E-A35C501517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186" y="1122363"/>
            <a:ext cx="8206597" cy="2980080"/>
          </a:xfrm>
        </p:spPr>
        <p:txBody>
          <a:bodyPr anchor="b">
            <a:normAutofit/>
          </a:bodyPr>
          <a:lstStyle>
            <a:lvl1pPr algn="l">
              <a:defRPr sz="5400" spc="-150" baseline="0">
                <a:solidFill>
                  <a:schemeClr val="accent6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/>
              <a:t>Rubrik för avsnittet</a:t>
            </a:r>
          </a:p>
        </p:txBody>
      </p:sp>
      <p:sp>
        <p:nvSpPr>
          <p:cNvPr id="9" name="Platshållare för text 7">
            <a:extLst>
              <a:ext uri="{FF2B5EF4-FFF2-40B4-BE49-F238E27FC236}">
                <a16:creationId xmlns:a16="http://schemas.microsoft.com/office/drawing/2014/main" id="{0776DC2C-AFFD-4118-AF33-ABB7FB720F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488" y="4102100"/>
            <a:ext cx="8207375" cy="16668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4023493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å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072803"/>
            <a:ext cx="9371646" cy="1503854"/>
          </a:xfrm>
        </p:spPr>
        <p:txBody>
          <a:bodyPr anchor="b" anchorCtr="0"/>
          <a:lstStyle>
            <a:lvl1pPr>
              <a:defRPr>
                <a:solidFill>
                  <a:srgbClr val="20305C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634712"/>
            <a:ext cx="9371646" cy="354225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/>
              <a:t>Klicka här för att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41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072803"/>
            <a:ext cx="9371646" cy="1503854"/>
          </a:xfrm>
        </p:spPr>
        <p:txBody>
          <a:bodyPr anchor="b" anchorCtr="0"/>
          <a:lstStyle>
            <a:lvl1pPr>
              <a:defRPr spc="-150" baseline="0">
                <a:solidFill>
                  <a:srgbClr val="20305C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634712"/>
            <a:ext cx="4541874" cy="354225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/>
              <a:t>Klicka här för att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7D5C7BD4-2145-4C07-8407-A2DF885128B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610311" y="2634712"/>
            <a:ext cx="4541874" cy="354225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/>
              <a:t>Klicka här för att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10399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1140107"/>
            <a:ext cx="9371646" cy="148535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2634711"/>
            <a:ext cx="9371646" cy="3542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879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6" r:id="rId2"/>
    <p:sldLayoutId id="2147483876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Source Sans Pro Semibold" panose="020B06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1140107"/>
            <a:ext cx="9371646" cy="148535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2634711"/>
            <a:ext cx="9345886" cy="3542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0B27E6E-83D9-419B-9985-ECE0CF391C0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45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703" r:id="rId2"/>
    <p:sldLayoutId id="2147483880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Source Sans Pro Semibold" panose="020B06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1140107"/>
            <a:ext cx="9371646" cy="1485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2634711"/>
            <a:ext cx="9371646" cy="3542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2935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878" r:id="rId2"/>
    <p:sldLayoutId id="2147483704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1130858"/>
            <a:ext cx="9373419" cy="150385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2634711"/>
            <a:ext cx="9373419" cy="3542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244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877" r:id="rId2"/>
    <p:sldLayoutId id="2147483879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1130857"/>
            <a:ext cx="9371646" cy="149460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2625461"/>
            <a:ext cx="9371646" cy="3551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7897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9" r:id="rId2"/>
    <p:sldLayoutId id="2147483718" r:id="rId3"/>
    <p:sldLayoutId id="2147483720" r:id="rId4"/>
    <p:sldLayoutId id="2147483721" r:id="rId5"/>
    <p:sldLayoutId id="2147483722" r:id="rId6"/>
    <p:sldLayoutId id="2147483717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Source Sans Pro SemiBold" panose="020B0603030403020204" pitchFamily="34" charset="0"/>
          <a:ea typeface="Source Sans Pro SemiBold" panose="020B0603030403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1130858"/>
            <a:ext cx="9371646" cy="150385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2634711"/>
            <a:ext cx="9345886" cy="3542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E7E6B05-1DCC-4D60-954E-33A0881B83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632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1130858"/>
            <a:ext cx="9371646" cy="149460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2634711"/>
            <a:ext cx="9345886" cy="3542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3695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874" r:id="rId2"/>
    <p:sldLayoutId id="2147483716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5005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mailto:emelie.hahn@skola.uppsala.se" TargetMode="Externa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globalamalen.se/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twinning.net/sv/pub/index.htm" TargetMode="External"/><Relationship Id="rId2" Type="http://schemas.openxmlformats.org/officeDocument/2006/relationships/hyperlink" Target="https://www.epals.com/#/connections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hyperlink" Target="https://www.utbyten.se/" TargetMode="External"/><Relationship Id="rId4" Type="http://schemas.openxmlformats.org/officeDocument/2006/relationships/hyperlink" Target="https://www.etwinning.se/onlinekurs-for-nyborjare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F5AE12-8FBA-4E39-A5E9-90530117A5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355" y="1542489"/>
            <a:ext cx="8192220" cy="2691941"/>
          </a:xfrm>
        </p:spPr>
        <p:txBody>
          <a:bodyPr/>
          <a:lstStyle/>
          <a:p>
            <a:r>
              <a:rPr lang="sv-SE" sz="4800"/>
              <a:t>Jämställdhet genom verklighetsbaserade internationella</a:t>
            </a:r>
            <a:r>
              <a:rPr lang="sv-SE" sz="4800">
                <a:ea typeface="Source Sans Pro Semibold"/>
              </a:rPr>
              <a:t> projekt med autentiska mottagare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1C9A202-E788-4679-800E-8527728DED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Emelie Hahn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DDEDF7C-E57D-42DB-B171-E3ADA56D6C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Gränbyskolan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E1F9BB5-1043-47AA-AB79-12007280EA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/>
              <a:t>29 oktober 2018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11A8DF2-93B2-4DAB-867C-760C2F756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530" y="1756548"/>
            <a:ext cx="2593363" cy="262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703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5" descr="En bild som visar skärmbild&#10;&#10;Beskrivning genererad med mycket hög exakthet">
            <a:extLst>
              <a:ext uri="{FF2B5EF4-FFF2-40B4-BE49-F238E27FC236}">
                <a16:creationId xmlns:a16="http://schemas.microsoft.com/office/drawing/2014/main" id="{CF3014F4-9A51-4B4D-A30A-BCFC4E8798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710" t="15922" r="2291" b="12233"/>
          <a:stretch/>
        </p:blipFill>
        <p:spPr>
          <a:xfrm>
            <a:off x="1984485" y="751280"/>
            <a:ext cx="7990894" cy="5334986"/>
          </a:xfrm>
          <a:prstGeom prst="rect">
            <a:avLst/>
          </a:prstGeom>
        </p:spPr>
      </p:pic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F00E41F-B064-4E09-A056-7B71607DA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0988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2B61C4-DD82-45CC-A44E-26E1A7344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ea typeface="Source Sans Pro Semibold"/>
              </a:rPr>
              <a:t>Europeisk kvalitetsutmärkelse för språkundervisning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58F1F2C-7512-4781-9133-69859D76B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Char char="•"/>
            </a:pPr>
            <a:r>
              <a:rPr lang="sv-SE">
                <a:ea typeface="Source Sans Pro"/>
              </a:rPr>
              <a:t>Finalist i "Europeisk kvalitetsutmärkelse för språkundervisning"</a:t>
            </a:r>
          </a:p>
          <a:p>
            <a:pPr marL="342900" indent="-342900">
              <a:buChar char="•"/>
            </a:pPr>
            <a:r>
              <a:rPr lang="sv-SE">
                <a:ea typeface="Source Sans Pro"/>
              </a:rPr>
              <a:t>Jurybesök från Skolverket och schweiziska ambassaden den 7/11</a:t>
            </a:r>
          </a:p>
          <a:p>
            <a:pPr marL="342900" indent="-342900">
              <a:buChar char="•"/>
            </a:pPr>
            <a:r>
              <a:rPr lang="sv-SE">
                <a:ea typeface="Source Sans Pro"/>
              </a:rPr>
              <a:t>Intervjuer med deltagande elever, mig och skolledning samt se arbete med projektet på plats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5014957-54A0-4712-8A13-65B95FA23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11</a:t>
            </a:fld>
            <a:endParaRPr lang="sv-SE"/>
          </a:p>
        </p:txBody>
      </p:sp>
      <p:pic>
        <p:nvPicPr>
          <p:cNvPr id="5" name="Bildobjekt 5">
            <a:extLst>
              <a:ext uri="{FF2B5EF4-FFF2-40B4-BE49-F238E27FC236}">
                <a16:creationId xmlns:a16="http://schemas.microsoft.com/office/drawing/2014/main" id="{AD966D96-05BC-4A4F-9C4D-DDECCF7AF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729" y="4213465"/>
            <a:ext cx="3761296" cy="215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22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E3C81C-18A1-4F80-8512-0A90B27CD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Raoul Wallenberg Academys Kubprogrammet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ED4DB1E-2C0E-4F60-B857-81E1ED2FD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sv-SE"/>
              <a:t>En metod för att strategiskt arbeta med skolans övergripande demokrati- och värdegrundsuppdrag</a:t>
            </a:r>
            <a:r>
              <a:rPr lang="sv-SE">
                <a:ea typeface="Source Sans Pro"/>
              </a:rPr>
              <a:t> (samt globala målen)</a:t>
            </a:r>
            <a:endParaRPr lang="sv-SE"/>
          </a:p>
          <a:p>
            <a:pPr marL="342900" indent="-342900">
              <a:buFont typeface="Arial"/>
              <a:buChar char="•"/>
            </a:pPr>
            <a:r>
              <a:rPr lang="sv-SE"/>
              <a:t>Eleverna uppmuntras att själva göra skillnad</a:t>
            </a:r>
            <a:endParaRPr lang="sv-SE">
              <a:ea typeface="Source Sans Pro"/>
            </a:endParaRPr>
          </a:p>
          <a:p>
            <a:pPr marL="342900" indent="-342900">
              <a:buFont typeface="Wingdings"/>
              <a:buChar char="Ø"/>
            </a:pPr>
            <a:endParaRPr lang="sv-SE"/>
          </a:p>
          <a:p>
            <a:endParaRPr lang="sv-SE"/>
          </a:p>
          <a:p>
            <a:pPr marL="342900" indent="-342900">
              <a:buFont typeface="Wingdings" panose="020B0604020202020204" pitchFamily="34" charset="0"/>
              <a:buChar char="Ø"/>
            </a:pPr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DA96A05-1FE7-45BC-8773-E427CE79F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12</a:t>
            </a:fld>
            <a:endParaRPr lang="sv-SE"/>
          </a:p>
        </p:txBody>
      </p:sp>
      <p:pic>
        <p:nvPicPr>
          <p:cNvPr id="5" name="Bildobjekt 5" descr="En bild som visar himmel, utomhus, gräs, träd&#10;&#10;Beskrivning genererad med mycket hög exakthet">
            <a:extLst>
              <a:ext uri="{FF2B5EF4-FFF2-40B4-BE49-F238E27FC236}">
                <a16:creationId xmlns:a16="http://schemas.microsoft.com/office/drawing/2014/main" id="{0822DDCA-95C0-4073-843F-CCE02CB43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3797" y="4066766"/>
            <a:ext cx="5776822" cy="264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18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2D4C36-7C20-4BAE-90CE-00AF7E16A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1392"/>
            <a:ext cx="9371646" cy="464930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v-SE"/>
              <a:t>Kub 30: "Rätten till mänskliga rättigheter"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v-SE"/>
              <a:t>Kubpartnerskola: IES Guadarrama, Madrid</a:t>
            </a:r>
            <a:endParaRPr lang="sv-SE">
              <a:ea typeface="Source Sans Pro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v-SE"/>
              <a:t>Elevens val: Kuben</a:t>
            </a:r>
            <a:endParaRPr lang="sv-SE">
              <a:ea typeface="Source Sans Pro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v-SE"/>
              <a:t>Kubinvigning</a:t>
            </a:r>
            <a:endParaRPr lang="sv-SE">
              <a:ea typeface="Source Sans Pro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v-SE"/>
              <a:t>Kubutställning i Kungsträdgården</a:t>
            </a:r>
            <a:endParaRPr lang="sv-SE">
              <a:ea typeface="Source Sans Pro"/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441E424-F82B-4929-9DA9-E53703FAE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121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7D896B-4FD7-4B57-B443-137A91889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Erasmus+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A6DAAD9-83DF-46B9-94D8-51B3B95A1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/>
              <a:t>EU:s program för internationellt samarbete och utbyte för att höja kvalitet och kompetens i utbildningen</a:t>
            </a:r>
            <a:endParaRPr lang="en-US">
              <a:ea typeface="Source Sans Pr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/>
              <a:t>Övergripande syfte: vända socioekonomiska krisen i EU-länderna, stärka tillväxten och sysselsättningen samt främja social jämställdhet och integrering</a:t>
            </a:r>
            <a:endParaRPr lang="sv-SE">
              <a:ea typeface="Source Sans Pr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/>
              <a:t>Ett europeiskt verktyg för att nå målen inom strategin Europa 2020. </a:t>
            </a:r>
            <a:endParaRPr lang="sv-SE">
              <a:ea typeface="Source Sans Pr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/>
              <a:t>Målen handlar om arbetsmarknad, innovation, social integration, klimat/ energi och utbildning</a:t>
            </a:r>
            <a:endParaRPr lang="sv-SE">
              <a:ea typeface="Source Sans Pro"/>
            </a:endParaRPr>
          </a:p>
          <a:p>
            <a:pPr marL="342900" indent="-342900">
              <a:buFont typeface="Wingdings" panose="020B0604020202020204" pitchFamily="34" charset="0"/>
              <a:buChar char="Ø"/>
            </a:pPr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E6DD9B9-62AA-4850-8B22-3DA7B0F3C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14</a:t>
            </a:fld>
            <a:endParaRPr lang="sv-SE"/>
          </a:p>
        </p:txBody>
      </p:sp>
      <p:pic>
        <p:nvPicPr>
          <p:cNvPr id="5" name="Bildobjekt 5">
            <a:extLst>
              <a:ext uri="{FF2B5EF4-FFF2-40B4-BE49-F238E27FC236}">
                <a16:creationId xmlns:a16="http://schemas.microsoft.com/office/drawing/2014/main" id="{192951B6-7169-467C-B69E-3F57378E5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8708" y="1135092"/>
            <a:ext cx="19050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86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3B8F73-2121-4B11-8EB7-6933435C5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Erasmus+ "</a:t>
            </a:r>
            <a:r>
              <a:rPr lang="en-GB"/>
              <a:t>How diversity makes us one</a:t>
            </a:r>
            <a:r>
              <a:rPr lang="sv-SE"/>
              <a:t>!"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1B71F01-FCB3-4291-999B-3B1448EBB4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/>
              <a:t>Tvåårigt Erasmus+ projekt som främjar europeiskt samarbete och utbyte</a:t>
            </a:r>
            <a:endParaRPr lang="sv-SE">
              <a:ea typeface="Source Sans Pro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/>
              <a:t>Sex skolor från sex länder deltar: Sverige, Tyskland, Holland, Frankrike, Italien och Grekland</a:t>
            </a:r>
            <a:endParaRPr lang="sv-SE">
              <a:ea typeface="Source Sans Pro"/>
            </a:endParaRPr>
          </a:p>
          <a:p>
            <a:endParaRPr lang="sv-SE"/>
          </a:p>
          <a:p>
            <a:pPr marL="342900" indent="-342900">
              <a:buFont typeface="Wingdings" panose="020B0604020202020204" pitchFamily="34" charset="0"/>
              <a:buChar char="Ø"/>
            </a:pPr>
            <a:endParaRPr lang="sv-SE"/>
          </a:p>
          <a:p>
            <a:pPr marL="342900" indent="-342900">
              <a:buFont typeface="Wingdings" panose="020B0604020202020204" pitchFamily="34" charset="0"/>
              <a:buChar char="Ø"/>
            </a:pPr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1FA2F79-A55B-4EBC-A3FA-CA9967CF0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15</a:t>
            </a:fld>
            <a:endParaRPr lang="sv-SE"/>
          </a:p>
        </p:txBody>
      </p:sp>
      <p:pic>
        <p:nvPicPr>
          <p:cNvPr id="7" name="Bildobjekt 7" descr="En bild som visar accessoarer, himmel, tecken&#10;&#10;Beskrivning genererad med mycket hög exakthet">
            <a:extLst>
              <a:ext uri="{FF2B5EF4-FFF2-40B4-BE49-F238E27FC236}">
                <a16:creationId xmlns:a16="http://schemas.microsoft.com/office/drawing/2014/main" id="{EC92FA31-7E21-4927-996B-E2F1FD06A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9533" y="4168630"/>
            <a:ext cx="5618671" cy="269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35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5898A7B-5176-4E4D-AF96-7250667DC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16</a:t>
            </a:fld>
            <a:endParaRPr lang="sv-SE"/>
          </a:p>
        </p:txBody>
      </p:sp>
      <p:pic>
        <p:nvPicPr>
          <p:cNvPr id="5" name="Bildobjekt 5" descr="En bild som visar skärmbild&#10;&#10;Beskrivning genererad med mycket hög exakthet">
            <a:extLst>
              <a:ext uri="{FF2B5EF4-FFF2-40B4-BE49-F238E27FC236}">
                <a16:creationId xmlns:a16="http://schemas.microsoft.com/office/drawing/2014/main" id="{73C0B99F-9E0C-4C6A-8AE8-53D5C89916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15" t="31250" r="4872" b="29839"/>
          <a:stretch/>
        </p:blipFill>
        <p:spPr>
          <a:xfrm>
            <a:off x="1171847" y="1184696"/>
            <a:ext cx="9877060" cy="521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70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91CDFDF-5EAE-4C03-969E-1BCAB11D6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1354"/>
            <a:ext cx="9371646" cy="496560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/>
              <a:t>Uppdelat i teman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/>
              <a:t>Tre teman per läsår</a:t>
            </a:r>
            <a:endParaRPr lang="sv-SE">
              <a:ea typeface="Source Sans Pro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/>
              <a:t>Uppgifter i varje tema </a:t>
            </a:r>
            <a:r>
              <a:rPr lang="sv-SE">
                <a:ea typeface="Source Sans Pro"/>
              </a:rPr>
              <a:t>som alla deltagande skolor arbetar med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/>
              <a:t>Varje tema avslutas med en resa till en av partnerskolorna/ett av partnerländerna för elever och personal</a:t>
            </a:r>
            <a:endParaRPr lang="sv-SE">
              <a:ea typeface="Source Sans Pro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/>
              <a:t>Resorna och alla aktiviteter finansieras av EU genom programmet (Erasmus+)</a:t>
            </a:r>
            <a:endParaRPr lang="sv-SE">
              <a:ea typeface="Source Sans Pro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/>
              <a:t>Redovisning av aktiviteter och resultat</a:t>
            </a:r>
            <a:endParaRPr lang="sv-SE">
              <a:ea typeface="Source Sans Pro"/>
            </a:endParaRPr>
          </a:p>
          <a:p>
            <a:pPr>
              <a:lnSpc>
                <a:spcPct val="100000"/>
              </a:lnSpc>
            </a:pPr>
            <a:endParaRPr lang="sv-SE"/>
          </a:p>
          <a:p>
            <a:endParaRPr lang="sv-SE"/>
          </a:p>
          <a:p>
            <a:pPr marL="342900" indent="-342900">
              <a:buFont typeface="Wingdings" panose="020B0604020202020204" pitchFamily="34" charset="0"/>
              <a:buChar char="Ø"/>
            </a:pPr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A4C1FE4-2125-4994-A58E-8E84FA59B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17</a:t>
            </a:fld>
            <a:endParaRPr lang="sv-SE"/>
          </a:p>
        </p:txBody>
      </p:sp>
      <p:pic>
        <p:nvPicPr>
          <p:cNvPr id="7" name="Bildobjekt 7" descr="En bild som visar himmel, blå&#10;&#10;Beskrivning genererad med mycket hög exakthet">
            <a:extLst>
              <a:ext uri="{FF2B5EF4-FFF2-40B4-BE49-F238E27FC236}">
                <a16:creationId xmlns:a16="http://schemas.microsoft.com/office/drawing/2014/main" id="{8C416DC0-C31A-43E3-96BB-16D34086E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9608" y="3322609"/>
            <a:ext cx="2211238" cy="257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73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C7BD52-E52C-47DB-9B03-CB3958954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Tema 1: "A story of diversity"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2574DC6-A561-47C6-97AE-B8AEF2718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/>
              <a:t>Uppgift i temat som alla länder förbereder: en film om skolan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/>
              <a:t>Avslutande resa till partnerskolan på Sicilien för elever och personal</a:t>
            </a:r>
            <a:r>
              <a:rPr lang="sv-SE">
                <a:ea typeface="Source Sans Pro"/>
              </a:rPr>
              <a:t> 11-16 november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/>
              <a:t>Deltagande i projektets aktiviteter på Gränbyskolan</a:t>
            </a:r>
            <a:endParaRPr lang="sv-SE">
              <a:ea typeface="Source Sans Pro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/>
              <a:t>Uttagning till resorna</a:t>
            </a:r>
            <a:endParaRPr lang="sv-SE">
              <a:ea typeface="Source Sans Pro"/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B6575AC-E40D-45F9-9CC8-7F9BB572C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18</a:t>
            </a:fld>
            <a:endParaRPr lang="sv-SE"/>
          </a:p>
        </p:txBody>
      </p:sp>
      <p:pic>
        <p:nvPicPr>
          <p:cNvPr id="5" name="Bildobjekt 5" descr="En bild som visar text, klappa&#10;&#10;Beskrivning genererad med mycket hög exakthet">
            <a:extLst>
              <a:ext uri="{FF2B5EF4-FFF2-40B4-BE49-F238E27FC236}">
                <a16:creationId xmlns:a16="http://schemas.microsoft.com/office/drawing/2014/main" id="{198473A6-BFF7-47A5-A5CB-E618D54F2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0060" y="4132667"/>
            <a:ext cx="2743200" cy="227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1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D1E92E-96F8-4CFD-BD61-B1614DCC4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Effekter och vinster jag noterat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A3F3398-9D7D-44C5-95D7-595E0C5A6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/>
              <a:t>Utveckling av språklig förmåga/ kommunikation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/>
              <a:t>Ökad självkänsla och ökat självförtroende</a:t>
            </a:r>
            <a:endParaRPr lang="sv-SE">
              <a:ea typeface="Source Sans Pr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/>
              <a:t>KASAM</a:t>
            </a:r>
            <a:endParaRPr lang="sv-SE">
              <a:ea typeface="Source Sans Pr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/>
              <a:t>Omvärldsförståelse och kulturkompetens</a:t>
            </a:r>
            <a:endParaRPr lang="sv-SE">
              <a:ea typeface="Source Sans Pr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/>
              <a:t>Ökad måluppfyllelse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>
                <a:ea typeface="Source Sans Pro"/>
              </a:rPr>
              <a:t>Ökad digital kompetens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29DB8CD-7E6D-4814-BAF2-5CE7739AB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402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206779C-6DBB-4D5A-8684-7F183D3DE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3378"/>
            <a:ext cx="9371646" cy="464358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endParaRPr lang="sv-SE"/>
          </a:p>
          <a:p>
            <a:pPr algn="ctr">
              <a:lnSpc>
                <a:spcPct val="120000"/>
              </a:lnSpc>
              <a:spcAft>
                <a:spcPts val="0"/>
              </a:spcAft>
            </a:pPr>
            <a:endParaRPr lang="sv-SE"/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sv-SE" b="1"/>
              <a:t>"</a:t>
            </a:r>
            <a:r>
              <a:rPr lang="sv-SE" b="1" i="1"/>
              <a:t>Ett internationellt perspektiv är viktigt för att kunna se den egna verkligheten i ett globalt sammanhang och för att skapa internationell solidaritet samt för att leva i ett samhälle med täta kontakter över kultur- och nationsgränser."</a:t>
            </a:r>
            <a:endParaRPr lang="sv-SE" b="1"/>
          </a:p>
          <a:p>
            <a:pPr algn="r">
              <a:lnSpc>
                <a:spcPct val="120000"/>
              </a:lnSpc>
              <a:spcAft>
                <a:spcPts val="0"/>
              </a:spcAft>
            </a:pPr>
            <a:r>
              <a:rPr lang="sv-SE" i="1"/>
              <a:t>LGR 11, s. 8</a:t>
            </a:r>
            <a:endParaRPr lang="sv-SE"/>
          </a:p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05E7335-3DE6-4958-9905-9411E47C1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4503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DBFEF9-464B-4285-A4D3-21DBDE31D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Att ta steget...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94AB3EA-0932-4F9D-8B29-1F299E38C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/>
              <a:t>Involvera eleverna; från planering till utvärdering  och utgå från elevernas intressen och erfarenheter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/>
              <a:t>Börja i "det lilla"</a:t>
            </a:r>
            <a:endParaRPr lang="sv-SE">
              <a:ea typeface="Source Sans Pr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/>
              <a:t>Ämnesövergripande och CLIL-projekt</a:t>
            </a:r>
            <a:r>
              <a:rPr lang="sv-SE">
                <a:ea typeface="Source Sans Pro"/>
              </a:rPr>
              <a:t> för högre KASAM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/>
              <a:t>Kollegialt lärande - lär med varandra och av varandra</a:t>
            </a:r>
            <a:endParaRPr lang="sv-SE">
              <a:ea typeface="Source Sans Pr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/>
              <a:t>Ta stöd i det utökade kollegiet på sociala medier</a:t>
            </a:r>
            <a:endParaRPr lang="sv-SE">
              <a:ea typeface="Source Sans Pro"/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918BB9C-33EA-43BB-85E1-509EBB2AA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231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863119-BB08-416B-AE93-267F63810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Statiskt eller dynamiskt tankesätt?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8B3C4CD-4FC5-4CCD-AB5F-973BA85B2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sv-SE"/>
              <a:t>"If </a:t>
            </a:r>
            <a:r>
              <a:rPr lang="en-GB"/>
              <a:t>you can dream it , you can </a:t>
            </a:r>
            <a:r>
              <a:rPr lang="sv-SE"/>
              <a:t>do it"</a:t>
            </a:r>
          </a:p>
          <a:p>
            <a:r>
              <a:rPr lang="sv-SE" sz="1600"/>
              <a:t>                                                                                 Walt Disney</a:t>
            </a:r>
            <a:endParaRPr lang="sv-SE" sz="1600">
              <a:ea typeface="Source Sans Pro"/>
            </a:endParaRPr>
          </a:p>
          <a:p>
            <a:endParaRPr lang="sv-SE" sz="1600">
              <a:ea typeface="Source Sans Pro"/>
            </a:endParaRPr>
          </a:p>
          <a:p>
            <a:pPr>
              <a:lnSpc>
                <a:spcPct val="100000"/>
              </a:lnSpc>
            </a:pPr>
            <a:r>
              <a:rPr lang="sv-SE">
                <a:ea typeface="Source Sans Pro"/>
              </a:rPr>
              <a:t>"Det har jag aldrig provat tidigare, </a:t>
            </a:r>
          </a:p>
          <a:p>
            <a:pPr>
              <a:lnSpc>
                <a:spcPct val="100000"/>
              </a:lnSpc>
            </a:pPr>
            <a:r>
              <a:rPr lang="sv-SE">
                <a:ea typeface="Source Sans Pro"/>
              </a:rPr>
              <a:t>  så det klarar jag helt säkert!"</a:t>
            </a:r>
          </a:p>
          <a:p>
            <a:pPr>
              <a:lnSpc>
                <a:spcPct val="100000"/>
              </a:lnSpc>
            </a:pPr>
            <a:r>
              <a:rPr lang="sv-SE" sz="1600">
                <a:ea typeface="Source Sans Pro"/>
              </a:rPr>
              <a:t>                                                                                 Pippi Långstrump</a:t>
            </a:r>
            <a:endParaRPr lang="sv-SE">
              <a:ea typeface="Source Sans Pro"/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526C982-9982-409D-8D01-45C28A826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21</a:t>
            </a:fld>
            <a:endParaRPr lang="sv-SE"/>
          </a:p>
        </p:txBody>
      </p:sp>
      <p:pic>
        <p:nvPicPr>
          <p:cNvPr id="5" name="Bildobjekt 5" descr="En bild som visar tecken, himmel, utomhus, gata&#10;&#10;Beskrivning genererad med mycket hög exakthet">
            <a:extLst>
              <a:ext uri="{FF2B5EF4-FFF2-40B4-BE49-F238E27FC236}">
                <a16:creationId xmlns:a16="http://schemas.microsoft.com/office/drawing/2014/main" id="{7026988D-4D80-4D80-8187-B03CA2610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1569" y="2521079"/>
            <a:ext cx="5345501" cy="348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159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798A14-ECAE-40C4-9AC7-8E755CFC9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Tack för mig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AB6DFEF-F2EC-434C-8C1B-D4B4A6B43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sv-SE" sz="2000" b="1"/>
              <a:t>Emelie Hahn</a:t>
            </a:r>
            <a:endParaRPr lang="en-US" sz="2000" b="1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sv-SE" sz="2000"/>
              <a:t>Leg. lärare tyska/So-ämnena</a:t>
            </a:r>
            <a:endParaRPr lang="en-US" sz="200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sv-SE" sz="2000"/>
              <a:t>IKT-pedagog och utvecklingsgruppsledare</a:t>
            </a:r>
            <a:endParaRPr lang="en-US" sz="200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sv-SE" sz="2000"/>
              <a:t>Gränbyskolan</a:t>
            </a:r>
            <a:endParaRPr lang="en-US" sz="200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sv-SE" sz="2000" u="sng">
                <a:hlinkClick r:id="rId2"/>
              </a:rPr>
              <a:t>emelie.hahn@skola.uppsala.se</a:t>
            </a:r>
            <a:endParaRPr lang="sv-SE" sz="200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sv-SE" sz="2000"/>
              <a:t>         @Emelie_Hahn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sv-SE" u="sng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sv-SE">
                <a:solidFill>
                  <a:schemeClr val="bg1"/>
                </a:solidFill>
              </a:rPr>
              <a:t>     @Emelie_Hahn</a:t>
            </a:r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19D85C6-D7C0-4276-A22D-CB3619928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22</a:t>
            </a:fld>
            <a:endParaRPr lang="sv-SE"/>
          </a:p>
        </p:txBody>
      </p:sp>
      <p:pic>
        <p:nvPicPr>
          <p:cNvPr id="5" name="Bildobjekt 5">
            <a:extLst>
              <a:ext uri="{FF2B5EF4-FFF2-40B4-BE49-F238E27FC236}">
                <a16:creationId xmlns:a16="http://schemas.microsoft.com/office/drawing/2014/main" id="{2C6DF60C-FD32-4275-9112-6069CC7A1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737" y="4772025"/>
            <a:ext cx="43815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7450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E7D61EE-0645-4E02-83E3-0F28877C1F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9602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E30DFC4-FB29-45CD-9ABA-884A79435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ea typeface="Source Sans Pro Semibold"/>
              </a:rPr>
              <a:t>Frågeställning och utgångspunkt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62A7D7C-58C4-4C4B-A9F4-EDD9DB616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sv-SE">
                <a:ea typeface="Source Sans Pro"/>
              </a:rPr>
              <a:t>Hur kan man på ett naturligt sätt integrera och synliggöra jämställdhet och de andra globala målen genom internationella projekt?</a:t>
            </a:r>
            <a:endParaRPr lang="sv-SE"/>
          </a:p>
          <a:p>
            <a:pPr marL="342900" indent="-342900">
              <a:buFont typeface="Wingdings"/>
              <a:buChar char="v"/>
            </a:pPr>
            <a:endParaRPr lang="sv-SE">
              <a:ea typeface="Source Sans Pro"/>
            </a:endParaRPr>
          </a:p>
          <a:p>
            <a:endParaRPr lang="sv-SE">
              <a:ea typeface="Source Sans Pro"/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045DF4D-CFEA-4438-AD2B-860F22656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3</a:t>
            </a:fld>
            <a:endParaRPr lang="sv-SE"/>
          </a:p>
        </p:txBody>
      </p:sp>
      <p:pic>
        <p:nvPicPr>
          <p:cNvPr id="5" name="Bildobjekt 5" descr="En bild som visar person, kvinna, håller&#10;&#10;Beskrivning genererad med mycket hög exakthet">
            <a:extLst>
              <a:ext uri="{FF2B5EF4-FFF2-40B4-BE49-F238E27FC236}">
                <a16:creationId xmlns:a16="http://schemas.microsoft.com/office/drawing/2014/main" id="{77233729-BA54-4974-955A-46E00E9EB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3192" y="3280047"/>
            <a:ext cx="2771953" cy="290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653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CFECA8-551F-49A9-A3B9-C796AD08A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ea typeface="Source Sans Pro Semibold"/>
              </a:rPr>
              <a:t>Vad säger läroplanen?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D07787E-7671-418C-9CB5-4D11B85B0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92" y="2620335"/>
            <a:ext cx="9371646" cy="408858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88620" indent="-342900">
              <a:spcBef>
                <a:spcPts val="1800"/>
              </a:spcBef>
              <a:spcAft>
                <a:spcPts val="0"/>
              </a:spcAft>
              <a:buFont typeface="Arial"/>
              <a:buChar char="•"/>
            </a:pPr>
            <a:r>
              <a:rPr lang="sv-SE">
                <a:ea typeface="Source Sans Pro"/>
              </a:rPr>
              <a:t>Utbildningen ska förmedla och förankra respekt för de mänskliga rättigheterna och de grundläggande demokratiska värderingar som det svenska samhället vilar på.</a:t>
            </a:r>
            <a:endParaRPr lang="sv-SE"/>
          </a:p>
          <a:p>
            <a:pPr marL="388620" indent="-342900">
              <a:spcBef>
                <a:spcPts val="1800"/>
              </a:spcBef>
              <a:spcAft>
                <a:spcPts val="0"/>
              </a:spcAft>
              <a:buFont typeface="Arial"/>
              <a:buChar char="•"/>
            </a:pPr>
            <a:r>
              <a:rPr lang="sv-SE">
                <a:ea typeface="Source Sans Pro"/>
              </a:rPr>
              <a:t>Människolivets okränkbarhet, individens frihet och integritet, alla människors lika värde, jämställdhet mellan kvinnor och män samt solidaritet mellan människor är de värden som skolan ska gestalta och förmedla.</a:t>
            </a:r>
            <a:endParaRPr lang="en-US">
              <a:ea typeface="Source Sans Pro"/>
            </a:endParaRPr>
          </a:p>
          <a:p>
            <a:pPr marL="388620" indent="-342900">
              <a:spcBef>
                <a:spcPts val="1800"/>
              </a:spcBef>
              <a:spcAft>
                <a:spcPts val="0"/>
              </a:spcAft>
              <a:buFont typeface="Arial"/>
              <a:buChar char="•"/>
            </a:pPr>
            <a:r>
              <a:rPr lang="sv-SE">
                <a:ea typeface="Source Sans Pro"/>
              </a:rPr>
              <a:t>Skolans uppgift är att låta </a:t>
            </a:r>
            <a:r>
              <a:rPr lang="sv-SE" i="1">
                <a:ea typeface="Source Sans Pro"/>
              </a:rPr>
              <a:t>varje </a:t>
            </a:r>
            <a:r>
              <a:rPr lang="sv-SE">
                <a:ea typeface="Source Sans Pro"/>
              </a:rPr>
              <a:t>elev finna sin unika egenart och därigenom kunna delta i samhällslivet genom att ge sitt bästa i ansvarig frihet.</a:t>
            </a:r>
          </a:p>
          <a:p>
            <a:pPr marL="45720" algn="r">
              <a:spcBef>
                <a:spcPts val="1800"/>
              </a:spcBef>
              <a:spcAft>
                <a:spcPts val="0"/>
              </a:spcAft>
            </a:pPr>
            <a:r>
              <a:rPr lang="sv-SE" sz="1800">
                <a:ea typeface="Source Sans Pro"/>
              </a:rPr>
              <a:t>Lgr 11 (reviderad 2018)</a:t>
            </a:r>
          </a:p>
          <a:p>
            <a:pPr marL="388620" indent="-342900" algn="r">
              <a:spcBef>
                <a:spcPts val="1800"/>
              </a:spcBef>
              <a:spcAft>
                <a:spcPts val="0"/>
              </a:spcAft>
              <a:buFont typeface="Arial"/>
              <a:buChar char="•"/>
            </a:pPr>
            <a:endParaRPr lang="sv-SE">
              <a:ea typeface="Source Sans Pro"/>
            </a:endParaRPr>
          </a:p>
          <a:p>
            <a:pPr marL="45720">
              <a:spcBef>
                <a:spcPts val="1800"/>
              </a:spcBef>
              <a:spcAft>
                <a:spcPts val="0"/>
              </a:spcAft>
            </a:pPr>
            <a:endParaRPr lang="sv-SE">
              <a:ea typeface="Source Sans Pro"/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26CCBCE-DE4C-4D15-AEDF-C56615270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854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FBFDA44-AABC-42CA-BCD8-99F7E2FC8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ea typeface="Source Sans Pro Semibold"/>
              </a:rPr>
              <a:t>De globala målen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D3E1D56-EC0E-4959-81EE-4607A0F1E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4712"/>
            <a:ext cx="9371646" cy="410296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">
              <a:spcBef>
                <a:spcPts val="1800"/>
              </a:spcBef>
              <a:spcAft>
                <a:spcPts val="0"/>
              </a:spcAft>
            </a:pPr>
            <a:r>
              <a:rPr lang="sv-SE">
                <a:ea typeface="Source Sans Pro"/>
              </a:rPr>
              <a:t>De globala målen är en agenda för hållbar utveckling som syftar till att uppnå fyra saker till år 2030:</a:t>
            </a:r>
            <a:endParaRPr lang="en-US">
              <a:ea typeface="Source Sans Pro"/>
            </a:endParaRPr>
          </a:p>
          <a:p>
            <a:pPr marL="388620" indent="-342900">
              <a:spcBef>
                <a:spcPts val="1800"/>
              </a:spcBef>
              <a:spcAft>
                <a:spcPts val="0"/>
              </a:spcAft>
              <a:buFont typeface="Arial"/>
              <a:buChar char="•"/>
            </a:pPr>
            <a:r>
              <a:rPr lang="sv-SE">
                <a:ea typeface="Source Sans Pro"/>
              </a:rPr>
              <a:t>Att avskaffa extrem fattigdom</a:t>
            </a:r>
            <a:endParaRPr lang="en-US">
              <a:ea typeface="Source Sans Pro"/>
            </a:endParaRPr>
          </a:p>
          <a:p>
            <a:pPr marL="388620" indent="-342900">
              <a:spcBef>
                <a:spcPts val="1800"/>
              </a:spcBef>
              <a:spcAft>
                <a:spcPts val="0"/>
              </a:spcAft>
              <a:buFont typeface="Arial"/>
              <a:buChar char="•"/>
            </a:pPr>
            <a:r>
              <a:rPr lang="sv-SE">
                <a:ea typeface="Source Sans Pro"/>
              </a:rPr>
              <a:t>Att minska ojämlikheter och orättvisor i världen</a:t>
            </a:r>
            <a:endParaRPr lang="en-US">
              <a:ea typeface="Source Sans Pro"/>
            </a:endParaRPr>
          </a:p>
          <a:p>
            <a:pPr marL="388620" indent="-342900">
              <a:spcBef>
                <a:spcPts val="1800"/>
              </a:spcBef>
              <a:spcAft>
                <a:spcPts val="0"/>
              </a:spcAft>
              <a:buFont typeface="Arial"/>
              <a:buChar char="•"/>
            </a:pPr>
            <a:r>
              <a:rPr lang="sv-SE">
                <a:ea typeface="Source Sans Pro"/>
              </a:rPr>
              <a:t>Att främja fred och rättvisa</a:t>
            </a:r>
            <a:endParaRPr lang="en-US">
              <a:ea typeface="Source Sans Pro"/>
            </a:endParaRPr>
          </a:p>
          <a:p>
            <a:pPr marL="388620" indent="-342900">
              <a:spcBef>
                <a:spcPts val="1800"/>
              </a:spcBef>
              <a:spcAft>
                <a:spcPts val="0"/>
              </a:spcAft>
              <a:buFont typeface="Arial"/>
              <a:buChar char="•"/>
            </a:pPr>
            <a:r>
              <a:rPr lang="sv-SE">
                <a:ea typeface="Source Sans Pro"/>
              </a:rPr>
              <a:t>Att lösa klimatkrisen</a:t>
            </a:r>
            <a:endParaRPr lang="en-US">
              <a:ea typeface="Source Sans Pro"/>
            </a:endParaRPr>
          </a:p>
          <a:p>
            <a:pPr marL="45720">
              <a:spcBef>
                <a:spcPts val="1800"/>
              </a:spcBef>
              <a:spcAft>
                <a:spcPts val="0"/>
              </a:spcAft>
            </a:pPr>
            <a:endParaRPr lang="sv-SE">
              <a:ea typeface="Source Sans Pro"/>
            </a:endParaRPr>
          </a:p>
          <a:p>
            <a:pPr marL="45720">
              <a:spcBef>
                <a:spcPts val="1800"/>
              </a:spcBef>
              <a:spcAft>
                <a:spcPts val="0"/>
              </a:spcAft>
            </a:pPr>
            <a:r>
              <a:rPr lang="sv-SE">
                <a:ea typeface="Source Sans Pro"/>
              </a:rPr>
              <a:t>Se mer på: </a:t>
            </a:r>
            <a:r>
              <a:rPr lang="sv-SE" u="sng">
                <a:ea typeface="Source Sans Pro"/>
                <a:hlinkClick r:id="rId2"/>
              </a:rPr>
              <a:t>www.globalamalen.se</a:t>
            </a:r>
            <a:endParaRPr lang="en-US">
              <a:ea typeface="Source Sans Pro"/>
            </a:endParaRPr>
          </a:p>
          <a:p>
            <a:endParaRPr lang="sv-SE">
              <a:ea typeface="Source Sans Pro"/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253B5E1-F881-4509-ACE9-14D066D0F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5</a:t>
            </a:fld>
            <a:endParaRPr lang="sv-SE"/>
          </a:p>
        </p:txBody>
      </p:sp>
      <p:pic>
        <p:nvPicPr>
          <p:cNvPr id="5" name="Bildobjekt 5">
            <a:extLst>
              <a:ext uri="{FF2B5EF4-FFF2-40B4-BE49-F238E27FC236}">
                <a16:creationId xmlns:a16="http://schemas.microsoft.com/office/drawing/2014/main" id="{23F91ECE-ED7F-4E68-95D0-BE871B0C1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6853" y="3274590"/>
            <a:ext cx="2743200" cy="272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083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699B3D0-7C49-47F1-8C43-D1F927EF3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sv-SE">
                <a:ea typeface="Source Sans Pro"/>
              </a:rPr>
              <a:t>Mål 5 av 17 är: </a:t>
            </a:r>
            <a:r>
              <a:rPr lang="sv-SE" b="1">
                <a:ea typeface="Source Sans Pro"/>
              </a:rPr>
              <a:t>Jämställdhet</a:t>
            </a:r>
            <a:endParaRPr lang="sv-SE">
              <a:ea typeface="Source Sans Pro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har char="•"/>
            </a:pPr>
            <a:endParaRPr lang="sv-SE">
              <a:ea typeface="Source Sans Pro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sv-SE">
                <a:ea typeface="Source Sans Pro"/>
              </a:rPr>
              <a:t>Jämställdhet är ett mål i sig liksom en förutsättning för hållbar och fredlig utveckling.</a:t>
            </a:r>
            <a:endParaRPr lang="en-US">
              <a:ea typeface="Source Sans Pr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sv-SE">
              <a:ea typeface="Source Sans Pro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sv-SE">
                <a:ea typeface="Source Sans Pro"/>
              </a:rPr>
              <a:t>Uppnås när </a:t>
            </a:r>
            <a:r>
              <a:rPr lang="sv-SE" i="1">
                <a:ea typeface="Source Sans Pro"/>
              </a:rPr>
              <a:t>alla </a:t>
            </a:r>
            <a:r>
              <a:rPr lang="sv-SE">
                <a:ea typeface="Source Sans Pro"/>
              </a:rPr>
              <a:t>har lika rättigheter, villkor, möjligheter samt makt att själva utforma sina liv och bidra till samhällets utveckling.</a:t>
            </a:r>
            <a:endParaRPr lang="en-US">
              <a:ea typeface="Source Sans Pr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sv-SE">
              <a:ea typeface="Source Sans Pro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sv-SE">
                <a:ea typeface="Source Sans Pro"/>
              </a:rPr>
              <a:t>Rättvis fördelning av makt, inflytande och resurser i samhället.</a:t>
            </a:r>
          </a:p>
          <a:p>
            <a:endParaRPr lang="sv-SE">
              <a:ea typeface="Source Sans Pro"/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0FBC5F9-8332-4AB7-9A8E-8C75C578F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6</a:t>
            </a:fld>
            <a:endParaRPr lang="sv-SE"/>
          </a:p>
        </p:txBody>
      </p:sp>
      <p:pic>
        <p:nvPicPr>
          <p:cNvPr id="5" name="Bildobjekt 5">
            <a:extLst>
              <a:ext uri="{FF2B5EF4-FFF2-40B4-BE49-F238E27FC236}">
                <a16:creationId xmlns:a16="http://schemas.microsoft.com/office/drawing/2014/main" id="{63546197-36E8-4DB5-928C-23DE52FBD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0" y="58866"/>
            <a:ext cx="12203501" cy="251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53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44DDF85-46D1-4CAF-B02E-2224A4E1F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Mina utgångspunkter för att skapa mervärde</a:t>
            </a:r>
            <a:r>
              <a:rPr lang="sv-SE">
                <a:ea typeface="Source Sans Pro Semibold"/>
              </a:rPr>
              <a:t> och engagemang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B1AEFCD-E123-4885-AB62-B82E8263D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4712"/>
            <a:ext cx="9371646" cy="395919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88620" indent="-342900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>
                <a:ea typeface="Source Sans Pro"/>
              </a:rPr>
              <a:t>KASAM och lustfyllt lärande</a:t>
            </a:r>
            <a:endParaRPr lang="en-US">
              <a:ea typeface="Source Sans Pro"/>
            </a:endParaRPr>
          </a:p>
          <a:p>
            <a:pPr marL="388620" indent="-342900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>
                <a:ea typeface="Source Sans Pro"/>
              </a:rPr>
              <a:t>Utgångspunkt i elevernas erfarenheter och intressen</a:t>
            </a:r>
            <a:endParaRPr lang="en-US">
              <a:ea typeface="Source Sans Pro"/>
            </a:endParaRPr>
          </a:p>
          <a:p>
            <a:pPr marL="388620" indent="-342900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>
                <a:ea typeface="Source Sans Pro"/>
              </a:rPr>
              <a:t>Autentiska mottagare i undervisningen</a:t>
            </a:r>
            <a:endParaRPr lang="en-US">
              <a:ea typeface="Source Sans Pro"/>
            </a:endParaRPr>
          </a:p>
          <a:p>
            <a:pPr marL="388620" indent="-342900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>
                <a:ea typeface="Source Sans Pro"/>
              </a:rPr>
              <a:t>Att ta in världen i klassrummet och ta ut klassrummet i världen</a:t>
            </a:r>
            <a:endParaRPr lang="en-US">
              <a:ea typeface="Source Sans Pro"/>
            </a:endParaRPr>
          </a:p>
          <a:p>
            <a:pPr marL="388620" indent="-342900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>
                <a:ea typeface="Source Sans Pro"/>
              </a:rPr>
              <a:t>Värdeskapande och verklighetsbaserade uppgifter</a:t>
            </a:r>
            <a:endParaRPr lang="en-US">
              <a:ea typeface="Source Sans Pro"/>
            </a:endParaRPr>
          </a:p>
          <a:p>
            <a:pPr marL="388620" indent="-342900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>
                <a:ea typeface="Source Sans Pro"/>
              </a:rPr>
              <a:t>Digitaliseringens möjligheter</a:t>
            </a:r>
          </a:p>
          <a:p>
            <a:pPr marL="388620" indent="-342900">
              <a:spcBef>
                <a:spcPts val="1800"/>
              </a:spcBef>
              <a:spcAft>
                <a:spcPts val="0"/>
              </a:spcAft>
              <a:buFont typeface="Wingdings" panose="020B0604020202020204" pitchFamily="34" charset="0"/>
              <a:buChar char="•"/>
            </a:pPr>
            <a:endParaRPr lang="sv-SE"/>
          </a:p>
          <a:p>
            <a:pPr>
              <a:buFont typeface="Wingdings" panose="020B0604020202020204" pitchFamily="34" charset="0"/>
            </a:pPr>
            <a:r>
              <a:rPr lang="sv-SE"/>
              <a:t>"Det blir viktigt när det är på riktigt!"</a:t>
            </a:r>
            <a:endParaRPr lang="sv-SE">
              <a:ea typeface="Source Sans Pro"/>
            </a:endParaRPr>
          </a:p>
          <a:p>
            <a:pPr marL="342900" indent="-342900">
              <a:buFont typeface="Wingdings" panose="020B0604020202020204" pitchFamily="34" charset="0"/>
              <a:buChar char="Ø"/>
            </a:pPr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9CE2401-F0D4-48B0-A1F8-1AC9A2516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539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1D236A-4203-4DCD-BB3A-63FE74FA7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Internationella projekt -</a:t>
            </a:r>
            <a:r>
              <a:rPr lang="sv-SE">
                <a:ea typeface="Source Sans Pro Semibold"/>
              </a:rPr>
              <a:t> några möjligheter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0428A41-5E00-4B9E-BA2F-98D2663D8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>
                <a:hlinkClick r:id="rId2"/>
              </a:rPr>
              <a:t>ePals</a:t>
            </a:r>
            <a:endParaRPr lang="sv-SE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>
                <a:hlinkClick r:id="rId3"/>
              </a:rPr>
              <a:t>eTwinning</a:t>
            </a:r>
            <a:endParaRPr lang="sv-SE">
              <a:ea typeface="Source Sans Pro"/>
              <a:hlinkClick r:id="rId3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>
                <a:hlinkClick r:id="rId4"/>
              </a:rPr>
              <a:t>Onlinekurs för nybörjare</a:t>
            </a:r>
            <a:endParaRPr lang="sv-SE">
              <a:ea typeface="Source Sans Pro"/>
              <a:hlinkClick r:id="rId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>
                <a:hlinkClick r:id="rId5"/>
              </a:rPr>
              <a:t>utbyten.se</a:t>
            </a:r>
            <a:endParaRPr lang="sv-SE">
              <a:ea typeface="Source Sans Pro"/>
              <a:hlinkClick r:id="rId5"/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E15E677-0D15-455C-A958-1229E95E4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8</a:t>
            </a:fld>
            <a:endParaRPr lang="sv-SE"/>
          </a:p>
        </p:txBody>
      </p:sp>
      <p:pic>
        <p:nvPicPr>
          <p:cNvPr id="6" name="Bildobjekt 6" descr="En bild som visar olika, vägg, foto, massa&#10;&#10;Beskrivning genererad med hög exakthet">
            <a:extLst>
              <a:ext uri="{FF2B5EF4-FFF2-40B4-BE49-F238E27FC236}">
                <a16:creationId xmlns:a16="http://schemas.microsoft.com/office/drawing/2014/main" id="{0119DFEE-0421-4643-B5FA-4374F1B64A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6287" y="2491638"/>
            <a:ext cx="6898256" cy="338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79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B95297-E389-4F79-BE1D-97F2434BD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eTwinningprojektet "Hej Sverige, Hallo Deutschland!"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A4B99DA-15C1-48FD-AA05-467FF8CEA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9</a:t>
            </a:fld>
            <a:endParaRPr lang="sv-SE"/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691660E0-EE89-48F3-801E-C830C2606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/>
              <a:t>Partnerskola: IGS Rheinzabern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/>
              <a:t>Autentiska mottagare i elevernas egen ålder i målspråkslandet</a:t>
            </a:r>
            <a:endParaRPr lang="sv-SE">
              <a:ea typeface="Source Sans Pr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/>
              <a:t>Lgr11:s övergripande demokrati- och värdegrundsuppdrag</a:t>
            </a:r>
            <a:endParaRPr lang="sv-SE">
              <a:ea typeface="Source Sans Pr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/>
              <a:t>Ämnesövergripande</a:t>
            </a:r>
            <a:r>
              <a:rPr lang="sv-SE">
                <a:ea typeface="Source Sans Pro"/>
              </a:rPr>
              <a:t> CLIL-projekt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/>
              <a:t>Omvärldsförståelse och kulturkompetens</a:t>
            </a:r>
            <a:endParaRPr lang="sv-SE">
              <a:ea typeface="Source Sans Pr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/>
              <a:t>Värdeskapande uppgifter</a:t>
            </a:r>
            <a:endParaRPr lang="sv-SE">
              <a:ea typeface="Source Sans Pr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/>
              <a:t>Digital kompetens</a:t>
            </a:r>
            <a:endParaRPr lang="sv-SE">
              <a:ea typeface="Source Sans Pro"/>
            </a:endParaRPr>
          </a:p>
          <a:p>
            <a:pPr marL="342900" indent="-342900">
              <a:buFont typeface="Wingdings" panose="020B0604020202020204" pitchFamily="34" charset="0"/>
              <a:buChar char="Ø"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869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Tema Uppsala">
  <a:themeElements>
    <a:clrScheme name="Uppsala">
      <a:dk1>
        <a:sysClr val="windowText" lastClr="000000"/>
      </a:dk1>
      <a:lt1>
        <a:sysClr val="window" lastClr="FFFFFF"/>
      </a:lt1>
      <a:dk2>
        <a:srgbClr val="44546A"/>
      </a:dk2>
      <a:lt2>
        <a:srgbClr val="FEDD00"/>
      </a:lt2>
      <a:accent1>
        <a:srgbClr val="45005C"/>
      </a:accent1>
      <a:accent2>
        <a:srgbClr val="2A285F"/>
      </a:accent2>
      <a:accent3>
        <a:srgbClr val="00555C"/>
      </a:accent3>
      <a:accent4>
        <a:srgbClr val="FF3E9B"/>
      </a:accent4>
      <a:accent5>
        <a:srgbClr val="A6CE39"/>
      </a:accent5>
      <a:accent6>
        <a:srgbClr val="1C9CD8"/>
      </a:accent6>
      <a:hlink>
        <a:srgbClr val="0563C1"/>
      </a:hlink>
      <a:folHlink>
        <a:srgbClr val="954F72"/>
      </a:folHlink>
    </a:clrScheme>
    <a:fontScheme name="Uppsala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psala_mall_2018" id="{00366F4D-9E40-4C77-A761-C6E0543A46D5}" vid="{8A6E4131-D21F-4B91-A35B-AE34BC1DE3F5}"/>
    </a:ext>
  </a:extLst>
</a:theme>
</file>

<file path=ppt/theme/theme2.xml><?xml version="1.0" encoding="utf-8"?>
<a:theme xmlns:a="http://schemas.openxmlformats.org/drawingml/2006/main" name="Plommon avsnitt och innehåll">
  <a:themeElements>
    <a:clrScheme name="Uppsala kommu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5005C"/>
      </a:accent1>
      <a:accent2>
        <a:srgbClr val="202E45"/>
      </a:accent2>
      <a:accent3>
        <a:srgbClr val="00555C"/>
      </a:accent3>
      <a:accent4>
        <a:srgbClr val="FF3E9B"/>
      </a:accent4>
      <a:accent5>
        <a:srgbClr val="A6CE39"/>
      </a:accent5>
      <a:accent6>
        <a:srgbClr val="1C9CD8"/>
      </a:accent6>
      <a:hlink>
        <a:srgbClr val="0563C1"/>
      </a:hlink>
      <a:folHlink>
        <a:srgbClr val="954F72"/>
      </a:folHlink>
    </a:clrScheme>
    <a:fontScheme name="nya_ua_grund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psala_mall_2018" id="{00366F4D-9E40-4C77-A761-C6E0543A46D5}" vid="{5331276B-8E80-4F6C-92C8-0613BB747260}"/>
    </a:ext>
  </a:extLst>
</a:theme>
</file>

<file path=ppt/theme/theme3.xml><?xml version="1.0" encoding="utf-8"?>
<a:theme xmlns:a="http://schemas.openxmlformats.org/drawingml/2006/main" name="Petrol avsnitt och innehåll">
  <a:themeElements>
    <a:clrScheme name="Uppsala">
      <a:dk1>
        <a:sysClr val="windowText" lastClr="000000"/>
      </a:dk1>
      <a:lt1>
        <a:sysClr val="window" lastClr="FFFFFF"/>
      </a:lt1>
      <a:dk2>
        <a:srgbClr val="44546A"/>
      </a:dk2>
      <a:lt2>
        <a:srgbClr val="FEDD00"/>
      </a:lt2>
      <a:accent1>
        <a:srgbClr val="45005C"/>
      </a:accent1>
      <a:accent2>
        <a:srgbClr val="2A285F"/>
      </a:accent2>
      <a:accent3>
        <a:srgbClr val="00555C"/>
      </a:accent3>
      <a:accent4>
        <a:srgbClr val="FF3E9B"/>
      </a:accent4>
      <a:accent5>
        <a:srgbClr val="A6CE39"/>
      </a:accent5>
      <a:accent6>
        <a:srgbClr val="1C9CD8"/>
      </a:accent6>
      <a:hlink>
        <a:srgbClr val="0563C1"/>
      </a:hlink>
      <a:folHlink>
        <a:srgbClr val="954F72"/>
      </a:folHlink>
    </a:clrScheme>
    <a:fontScheme name="Uppsala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psala_mall_2018" id="{00366F4D-9E40-4C77-A761-C6E0543A46D5}" vid="{C8B7EDDF-C2E4-448B-8E35-E736458000C3}"/>
    </a:ext>
  </a:extLst>
</a:theme>
</file>

<file path=ppt/theme/theme4.xml><?xml version="1.0" encoding="utf-8"?>
<a:theme xmlns:a="http://schemas.openxmlformats.org/drawingml/2006/main" name="Mossa avsnitt och innehåll">
  <a:themeElements>
    <a:clrScheme name="Anpassat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5005C"/>
      </a:accent1>
      <a:accent2>
        <a:srgbClr val="202E45"/>
      </a:accent2>
      <a:accent3>
        <a:srgbClr val="00555C"/>
      </a:accent3>
      <a:accent4>
        <a:srgbClr val="FF3E9B"/>
      </a:accent4>
      <a:accent5>
        <a:srgbClr val="A6CE39"/>
      </a:accent5>
      <a:accent6>
        <a:srgbClr val="1C9CD8"/>
      </a:accent6>
      <a:hlink>
        <a:srgbClr val="0563C1"/>
      </a:hlink>
      <a:folHlink>
        <a:srgbClr val="954F72"/>
      </a:folHlink>
    </a:clrScheme>
    <a:fontScheme name="Uppsala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psala_mall_2018" id="{00366F4D-9E40-4C77-A761-C6E0543A46D5}" vid="{585BE30E-0CDE-435E-A79F-CD6B6F9B5AC3}"/>
    </a:ext>
  </a:extLst>
</a:theme>
</file>

<file path=ppt/theme/theme5.xml><?xml version="1.0" encoding="utf-8"?>
<a:theme xmlns:a="http://schemas.openxmlformats.org/drawingml/2006/main" name="Bildlayout">
  <a:themeElements>
    <a:clrScheme name="Uppsal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5005C"/>
      </a:accent1>
      <a:accent2>
        <a:srgbClr val="2A285F"/>
      </a:accent2>
      <a:accent3>
        <a:srgbClr val="00555C"/>
      </a:accent3>
      <a:accent4>
        <a:srgbClr val="FF3E9B"/>
      </a:accent4>
      <a:accent5>
        <a:srgbClr val="A6CE39"/>
      </a:accent5>
      <a:accent6>
        <a:srgbClr val="1C9CD8"/>
      </a:accent6>
      <a:hlink>
        <a:srgbClr val="0563C1"/>
      </a:hlink>
      <a:folHlink>
        <a:srgbClr val="954F72"/>
      </a:folHlink>
    </a:clrScheme>
    <a:fontScheme name="Uppsala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psala_mall_2018" id="{00366F4D-9E40-4C77-A761-C6E0543A46D5}" vid="{E9281D92-AC70-4869-891F-481606842C6E}"/>
    </a:ext>
  </a:extLst>
</a:theme>
</file>

<file path=ppt/theme/theme6.xml><?xml version="1.0" encoding="utf-8"?>
<a:theme xmlns:a="http://schemas.openxmlformats.org/drawingml/2006/main" name="Diagram">
  <a:themeElements>
    <a:clrScheme name="Grafer_Uppsala kommu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6CE39"/>
      </a:accent1>
      <a:accent2>
        <a:srgbClr val="FF3E9B"/>
      </a:accent2>
      <a:accent3>
        <a:srgbClr val="1C9CD8"/>
      </a:accent3>
      <a:accent4>
        <a:srgbClr val="708E7D"/>
      </a:accent4>
      <a:accent5>
        <a:srgbClr val="A6CE39"/>
      </a:accent5>
      <a:accent6>
        <a:srgbClr val="1C9CD8"/>
      </a:accent6>
      <a:hlink>
        <a:srgbClr val="0563C1"/>
      </a:hlink>
      <a:folHlink>
        <a:srgbClr val="954F72"/>
      </a:folHlink>
    </a:clrScheme>
    <a:fontScheme name="Uppsala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psala_mall_2018" id="{00366F4D-9E40-4C77-A761-C6E0543A46D5}" vid="{6D36657F-CE15-40FF-8131-37494F14E606}"/>
    </a:ext>
  </a:extLst>
</a:theme>
</file>

<file path=ppt/theme/theme7.xml><?xml version="1.0" encoding="utf-8"?>
<a:theme xmlns:a="http://schemas.openxmlformats.org/drawingml/2006/main" name="Avslutsbild_Uppsala">
  <a:themeElements>
    <a:clrScheme name="Uppsala">
      <a:dk1>
        <a:sysClr val="windowText" lastClr="000000"/>
      </a:dk1>
      <a:lt1>
        <a:sysClr val="window" lastClr="FFFFFF"/>
      </a:lt1>
      <a:dk2>
        <a:srgbClr val="44546A"/>
      </a:dk2>
      <a:lt2>
        <a:srgbClr val="FEDD00"/>
      </a:lt2>
      <a:accent1>
        <a:srgbClr val="45005C"/>
      </a:accent1>
      <a:accent2>
        <a:srgbClr val="2A285F"/>
      </a:accent2>
      <a:accent3>
        <a:srgbClr val="00555C"/>
      </a:accent3>
      <a:accent4>
        <a:srgbClr val="FF3E9B"/>
      </a:accent4>
      <a:accent5>
        <a:srgbClr val="A6CE39"/>
      </a:accent5>
      <a:accent6>
        <a:srgbClr val="1C9CD8"/>
      </a:accent6>
      <a:hlink>
        <a:srgbClr val="0563C1"/>
      </a:hlink>
      <a:folHlink>
        <a:srgbClr val="954F72"/>
      </a:folHlink>
    </a:clrScheme>
    <a:fontScheme name="Uppsala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psala_mall_2018" id="{00366F4D-9E40-4C77-A761-C6E0543A46D5}" vid="{0F424464-7122-4C34-8721-AA454F8D074F}"/>
    </a:ext>
  </a:extLst>
</a:theme>
</file>

<file path=ppt/theme/theme8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490</Words>
  <Application>Microsoft Office PowerPoint</Application>
  <PresentationFormat>Bredbild</PresentationFormat>
  <Paragraphs>137</Paragraphs>
  <Slides>23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7</vt:i4>
      </vt:variant>
      <vt:variant>
        <vt:lpstr>Bildrubriker</vt:lpstr>
      </vt:variant>
      <vt:variant>
        <vt:i4>23</vt:i4>
      </vt:variant>
    </vt:vector>
  </HeadingPairs>
  <TitlesOfParts>
    <vt:vector size="37" baseType="lpstr">
      <vt:lpstr>Arial</vt:lpstr>
      <vt:lpstr>Calibri</vt:lpstr>
      <vt:lpstr>Franklin Gothic Book</vt:lpstr>
      <vt:lpstr>Source Sans Pro</vt:lpstr>
      <vt:lpstr>Source Sans Pro Semibold</vt:lpstr>
      <vt:lpstr>Source Sans Pro Semibold</vt:lpstr>
      <vt:lpstr>Wingdings</vt:lpstr>
      <vt:lpstr>Tema Uppsala</vt:lpstr>
      <vt:lpstr>Plommon avsnitt och innehåll</vt:lpstr>
      <vt:lpstr>Petrol avsnitt och innehåll</vt:lpstr>
      <vt:lpstr>Mossa avsnitt och innehåll</vt:lpstr>
      <vt:lpstr>Bildlayout</vt:lpstr>
      <vt:lpstr>Diagram</vt:lpstr>
      <vt:lpstr>Avslutsbild_Uppsala</vt:lpstr>
      <vt:lpstr>Jämställdhet genom verklighetsbaserade internationella projekt med autentiska mottagare</vt:lpstr>
      <vt:lpstr>PowerPoint-presentation</vt:lpstr>
      <vt:lpstr>Frågeställning och utgångspunkt</vt:lpstr>
      <vt:lpstr>Vad säger läroplanen?</vt:lpstr>
      <vt:lpstr>De globala målen</vt:lpstr>
      <vt:lpstr>PowerPoint-presentation</vt:lpstr>
      <vt:lpstr>Mina utgångspunkter för att skapa mervärde och engagemang</vt:lpstr>
      <vt:lpstr>Internationella projekt - några möjligheter</vt:lpstr>
      <vt:lpstr>eTwinningprojektet "Hej Sverige, Hallo Deutschland!"</vt:lpstr>
      <vt:lpstr>PowerPoint-presentation</vt:lpstr>
      <vt:lpstr>Europeisk kvalitetsutmärkelse för språkundervisning</vt:lpstr>
      <vt:lpstr>Raoul Wallenberg Academys Kubprogrammet</vt:lpstr>
      <vt:lpstr>PowerPoint-presentation</vt:lpstr>
      <vt:lpstr>Erasmus+</vt:lpstr>
      <vt:lpstr>Erasmus+ "How diversity makes us one!"</vt:lpstr>
      <vt:lpstr>PowerPoint-presentation</vt:lpstr>
      <vt:lpstr>PowerPoint-presentation</vt:lpstr>
      <vt:lpstr>Tema 1: "A story of diversity"</vt:lpstr>
      <vt:lpstr>Effekter och vinster jag noterat</vt:lpstr>
      <vt:lpstr>Att ta steget...</vt:lpstr>
      <vt:lpstr>Statiskt eller dynamiskt tankesätt?</vt:lpstr>
      <vt:lpstr>Tack för mig</vt:lpstr>
      <vt:lpstr>PowerPoint-presentation</vt:lpstr>
    </vt:vector>
  </TitlesOfParts>
  <Company>Uppsala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Ceder Staffan</dc:creator>
  <cp:lastModifiedBy>Wallberg Linda (Digital handledare)</cp:lastModifiedBy>
  <cp:revision>3</cp:revision>
  <cp:lastPrinted>2016-04-19T07:45:19Z</cp:lastPrinted>
  <dcterms:created xsi:type="dcterms:W3CDTF">2018-06-29T08:36:21Z</dcterms:created>
  <dcterms:modified xsi:type="dcterms:W3CDTF">2019-01-12T12:07:56Z</dcterms:modified>
</cp:coreProperties>
</file>