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683" r:id="rId2"/>
    <p:sldMasterId id="2147483687" r:id="rId3"/>
    <p:sldMasterId id="2147483690" r:id="rId4"/>
    <p:sldMasterId id="2147483712" r:id="rId5"/>
    <p:sldMasterId id="2147483723" r:id="rId6"/>
    <p:sldMasterId id="2147483696" r:id="rId7"/>
  </p:sldMasterIdLst>
  <p:notesMasterIdLst>
    <p:notesMasterId r:id="rId16"/>
  </p:notesMasterIdLst>
  <p:sldIdLst>
    <p:sldId id="363" r:id="rId8"/>
    <p:sldId id="370" r:id="rId9"/>
    <p:sldId id="367" r:id="rId10"/>
    <p:sldId id="365" r:id="rId11"/>
    <p:sldId id="366" r:id="rId12"/>
    <p:sldId id="368" r:id="rId13"/>
    <p:sldId id="369" r:id="rId14"/>
    <p:sldId id="337" r:id="rId15"/>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05C"/>
    <a:srgbClr val="00555C"/>
    <a:srgbClr val="FEDD00"/>
    <a:srgbClr val="20305C"/>
    <a:srgbClr val="1C9CD8"/>
    <a:srgbClr val="A6CE39"/>
    <a:srgbClr val="FF3E9B"/>
    <a:srgbClr val="2A285F"/>
    <a:srgbClr val="45E15C"/>
    <a:srgbClr val="F08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71" autoAdjust="0"/>
    <p:restoredTop sz="95737" autoAdjust="0"/>
  </p:normalViewPr>
  <p:slideViewPr>
    <p:cSldViewPr snapToGrid="0">
      <p:cViewPr>
        <p:scale>
          <a:sx n="90" d="100"/>
          <a:sy n="90" d="100"/>
        </p:scale>
        <p:origin x="114" y="3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7" d="100"/>
          <a:sy n="47" d="100"/>
        </p:scale>
        <p:origin x="2792" y="6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2019-01-09</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77BC01-6843-4605-B090-3EA872172D71}" type="slidenum">
              <a:rPr lang="sv-SE" smtClean="0"/>
              <a:t>1</a:t>
            </a:fld>
            <a:endParaRPr lang="sv-SE"/>
          </a:p>
        </p:txBody>
      </p:sp>
    </p:spTree>
    <p:extLst>
      <p:ext uri="{BB962C8B-B14F-4D97-AF65-F5344CB8AC3E}">
        <p14:creationId xmlns:p14="http://schemas.microsoft.com/office/powerpoint/2010/main" val="395629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303177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Vad är KL?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Det är ett arbetssätt som </a:t>
            </a:r>
            <a:r>
              <a:rPr lang="sv-SE" b="1" dirty="0"/>
              <a:t>syftar till att  eleven ska vara aktiv i själva inlärningsprocessen</a:t>
            </a:r>
            <a:r>
              <a:rPr lang="sv-SE" dirty="0"/>
              <a:t>. Det går tillbaka till mig som pedagog, hur ser jag som lärare på lärandet?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Jag strukturerar lektion utifrån : Vilket mål ska eleverna nå när de arbetar i </a:t>
            </a:r>
            <a:r>
              <a:rPr lang="sv-SE" dirty="0" err="1"/>
              <a:t>lärparet</a:t>
            </a:r>
            <a:r>
              <a:rPr lang="sv-SE" dirty="0"/>
              <a:t>/gruppen? Vilken samarbetsfärdighet krävs för att de ska lyckas? Kan de den samarbetsfärdigheten? Ska jag göra en arbetsuppgift så att de tränar samarbete? Vilken struktur kan jag använda för att </a:t>
            </a:r>
            <a:r>
              <a:rPr lang="sv-SE" dirty="0" err="1"/>
              <a:t>lärparet</a:t>
            </a:r>
            <a:r>
              <a:rPr lang="sv-SE" dirty="0"/>
              <a:t>/gruppen ska nå sitt mål?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Eleverna använder sin samlade kunskap för att utveckla varandra.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Jag som ledare är tydlig. Jag ger de yttre ramarna både när det gäller arbetsuppgift, material, arbetsmetod och tid. Korta instruktioner som ökar  talutrymmet för eleverna. Jag är den positiva förstärkaren och analytikern tillsammans med eleverna och synliggör deras inlärning. Syftet är att läraren ska räcka till eftersom kunskapen ska finnas närmare eleverna och öka kunskapen hos dem.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Evidensbaserad forskning –  KL bygger sitt förhållningssätt främst på teorin om det positiva ömsesidiga beroendet av Johnson &amp; Johnson (2005) men tankar och teorier från </a:t>
            </a:r>
            <a:r>
              <a:rPr lang="sv-SE" dirty="0" err="1"/>
              <a:t>Vygostskij</a:t>
            </a:r>
            <a:r>
              <a:rPr lang="sv-SE" dirty="0"/>
              <a:t>, Piaget, </a:t>
            </a:r>
            <a:r>
              <a:rPr lang="sv-SE" dirty="0" err="1"/>
              <a:t>Slavin</a:t>
            </a:r>
            <a:r>
              <a:rPr lang="sv-SE" dirty="0"/>
              <a:t> (grupp processer och motivation), Mitchell (elever som har sociala svårigheter att anpassa sig).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Uppsala Universitets studie 2018 kring </a:t>
            </a:r>
            <a:r>
              <a:rPr lang="sv-SE" b="1" dirty="0"/>
              <a:t>Inkludering genom lärande i grupp</a:t>
            </a:r>
            <a:r>
              <a:rPr lang="sv-SE" dirty="0"/>
              <a:t>. Kontrolgrupp och en interventionsgrupp.</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a:t>
            </a:fld>
            <a:endParaRPr lang="sv-SE"/>
          </a:p>
        </p:txBody>
      </p:sp>
    </p:spTree>
    <p:extLst>
      <p:ext uri="{BB962C8B-B14F-4D97-AF65-F5344CB8AC3E}">
        <p14:creationId xmlns:p14="http://schemas.microsoft.com/office/powerpoint/2010/main" val="4628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 7 min Pernilla (från början hade vi tänkt oss strukturen Kloka pennan)</a:t>
            </a:r>
          </a:p>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4</a:t>
            </a:fld>
            <a:endParaRPr lang="sv-SE"/>
          </a:p>
        </p:txBody>
      </p:sp>
    </p:spTree>
    <p:extLst>
      <p:ext uri="{BB962C8B-B14F-4D97-AF65-F5344CB8AC3E}">
        <p14:creationId xmlns:p14="http://schemas.microsoft.com/office/powerpoint/2010/main" val="427796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Jacqueline är traditionell lärare</a:t>
            </a:r>
          </a:p>
          <a:p>
            <a:r>
              <a:rPr lang="sv-SE" dirty="0"/>
              <a:t>Jessika kooperativ</a:t>
            </a:r>
            <a:r>
              <a:rPr lang="sv-SE" baseline="0" dirty="0"/>
              <a:t> lärare.</a:t>
            </a:r>
          </a:p>
          <a:p>
            <a:r>
              <a:rPr lang="sv-SE" baseline="0" dirty="0"/>
              <a:t>10 min</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5</a:t>
            </a:fld>
            <a:endParaRPr lang="sv-SE"/>
          </a:p>
        </p:txBody>
      </p:sp>
    </p:spTree>
    <p:extLst>
      <p:ext uri="{BB962C8B-B14F-4D97-AF65-F5344CB8AC3E}">
        <p14:creationId xmlns:p14="http://schemas.microsoft.com/office/powerpoint/2010/main" val="96802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Pernilla och Jacqueline</a:t>
            </a:r>
            <a:r>
              <a:rPr lang="sv-SE" baseline="0" dirty="0"/>
              <a:t> modellar.</a:t>
            </a:r>
          </a:p>
          <a:p>
            <a:r>
              <a:rPr lang="sv-SE" baseline="0" dirty="0"/>
              <a:t>Jessika delar ut och samlar ihop elevkorten.</a:t>
            </a:r>
          </a:p>
          <a:p>
            <a:r>
              <a:rPr lang="sv-SE" baseline="0" dirty="0"/>
              <a:t>Pernilla avslutar när deltagarna står armkrok längs väggen.</a:t>
            </a:r>
          </a:p>
          <a:p>
            <a:r>
              <a:rPr lang="sv-SE" baseline="0" dirty="0"/>
              <a:t>KL – ändra sitt tankesätt från traditionell undervisning till det interagerande elevaktiva arbetssättet. Tänka efter vilken sorts undervisning vill jag ha i mitt klassrum?</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6</a:t>
            </a:fld>
            <a:endParaRPr lang="sv-SE"/>
          </a:p>
        </p:txBody>
      </p:sp>
    </p:spTree>
    <p:extLst>
      <p:ext uri="{BB962C8B-B14F-4D97-AF65-F5344CB8AC3E}">
        <p14:creationId xmlns:p14="http://schemas.microsoft.com/office/powerpoint/2010/main" val="124224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77BC01-6843-4605-B090-3EA872172D71}" type="slidenum">
              <a:rPr lang="sv-SE" smtClean="0"/>
              <a:t>7</a:t>
            </a:fld>
            <a:endParaRPr lang="sv-SE"/>
          </a:p>
        </p:txBody>
      </p:sp>
    </p:spTree>
    <p:extLst>
      <p:ext uri="{BB962C8B-B14F-4D97-AF65-F5344CB8AC3E}">
        <p14:creationId xmlns:p14="http://schemas.microsoft.com/office/powerpoint/2010/main" val="80943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77BC01-6843-4605-B090-3EA872172D71}" type="slidenum">
              <a:rPr lang="sv-SE" smtClean="0"/>
              <a:t>8</a:t>
            </a:fld>
            <a:endParaRPr lang="sv-SE"/>
          </a:p>
        </p:txBody>
      </p:sp>
    </p:spTree>
    <p:extLst>
      <p:ext uri="{BB962C8B-B14F-4D97-AF65-F5344CB8AC3E}">
        <p14:creationId xmlns:p14="http://schemas.microsoft.com/office/powerpoint/2010/main" val="2279125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blå">
    <p:bg>
      <p:bgPr>
        <a:solidFill>
          <a:schemeClr val="accent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2175092"/>
            <a:ext cx="8206597" cy="2059338"/>
          </a:xfrm>
        </p:spPr>
        <p:txBody>
          <a:bodyPr anchor="b">
            <a:noAutofit/>
          </a:bodyPr>
          <a:lstStyle>
            <a:lvl1pPr algn="l">
              <a:defRPr sz="7200" spc="-150" baseline="0">
                <a:solidFill>
                  <a:schemeClr val="accent6"/>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445246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80738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519756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bild mossa">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7" y="6356350"/>
            <a:ext cx="2743200" cy="365125"/>
          </a:xfrm>
        </p:spPr>
        <p:txBody>
          <a:bodyPr/>
          <a:lstStyle>
            <a:lvl1pPr>
              <a:defRPr>
                <a:solidFill>
                  <a:schemeClr val="bg1"/>
                </a:solidFill>
                <a:latin typeface="+mn-lt"/>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B168D881-A99F-49FC-98EF-E527E40964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62B673FB-E16C-4150-BC9F-FDEB52284100}"/>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accent5"/>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C281DDD-C047-4A3A-A4E0-C7680E8DCCE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332001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ossa Rubrik och innehåll">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2D6CDF-39D3-47FA-9C39-A50120BBED16}"/>
              </a:ext>
            </a:extLst>
          </p:cNvPr>
          <p:cNvSpPr>
            <a:spLocks noGrp="1"/>
          </p:cNvSpPr>
          <p:nvPr>
            <p:ph type="title" hasCustomPrompt="1"/>
          </p:nvPr>
        </p:nvSpPr>
        <p:spPr>
          <a:xfrm>
            <a:off x="838200" y="1072803"/>
            <a:ext cx="9371646" cy="1503854"/>
          </a:xfrm>
        </p:spPr>
        <p:txBody>
          <a:bodyPr anchor="b" anchorCtr="0"/>
          <a:lstStyle>
            <a:lvl1pPr>
              <a:defRPr spc="-150" baseline="0">
                <a:solidFill>
                  <a:srgbClr val="00555C"/>
                </a:solidFill>
                <a:latin typeface="Source Sans Pro Semibold" panose="020B0603030403020204" pitchFamily="34" charset="0"/>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14030155-678F-495D-BE00-59D998AF42DC}"/>
              </a:ext>
            </a:extLst>
          </p:cNvPr>
          <p:cNvSpPr>
            <a:spLocks noGrp="1"/>
          </p:cNvSpPr>
          <p:nvPr>
            <p:ph idx="1"/>
          </p:nvPr>
        </p:nvSpPr>
        <p:spPr>
          <a:xfrm>
            <a:off x="838200" y="2634712"/>
            <a:ext cx="9371646"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nummer 5">
            <a:extLst>
              <a:ext uri="{FF2B5EF4-FFF2-40B4-BE49-F238E27FC236}">
                <a16:creationId xmlns:a16="http://schemas.microsoft.com/office/drawing/2014/main" id="{3C5336A5-32D1-4510-AC88-59A9B673B308}"/>
              </a:ext>
            </a:extLst>
          </p:cNvPr>
          <p:cNvSpPr>
            <a:spLocks noGrp="1"/>
          </p:cNvSpPr>
          <p:nvPr>
            <p:ph type="sldNum" sz="quarter" idx="12"/>
          </p:nvPr>
        </p:nvSpPr>
        <p:spPr>
          <a:xfrm>
            <a:off x="9145855" y="6356350"/>
            <a:ext cx="2743200" cy="365125"/>
          </a:xfrm>
        </p:spPr>
        <p:txBody>
          <a:bodyPr/>
          <a:lstStyle/>
          <a:p>
            <a:fld id="{D02B33C2-54EE-4A44-9B78-6F01870CE737}" type="slidenum">
              <a:rPr lang="sv-SE" smtClean="0"/>
              <a:t>‹#›</a:t>
            </a:fld>
            <a:endParaRPr lang="sv-SE"/>
          </a:p>
        </p:txBody>
      </p:sp>
      <p:pic>
        <p:nvPicPr>
          <p:cNvPr id="10" name="Bildobjekt 9">
            <a:extLst>
              <a:ext uri="{FF2B5EF4-FFF2-40B4-BE49-F238E27FC236}">
                <a16:creationId xmlns:a16="http://schemas.microsoft.com/office/drawing/2014/main" id="{79FCC243-5352-4F89-BF79-6DDEB6741B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310369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chemeClr val="accent3"/>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8050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_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lstStyle>
            <a:lvl1pPr>
              <a:defRPr spc="-150" baseline="0">
                <a:solidFill>
                  <a:srgbClr val="00555C"/>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gande_plommon">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4" cy="4723492"/>
          </a:xfrm>
        </p:spPr>
        <p:txBody>
          <a:bodyPr/>
          <a:lstStyle/>
          <a:p>
            <a:endParaRPr lang="sv-SE"/>
          </a:p>
        </p:txBody>
      </p:sp>
      <p:sp>
        <p:nvSpPr>
          <p:cNvPr id="2" name="Rubrik 1"/>
          <p:cNvSpPr>
            <a:spLocks noGrp="1"/>
          </p:cNvSpPr>
          <p:nvPr>
            <p:ph type="title" hasCustomPrompt="1"/>
          </p:nvPr>
        </p:nvSpPr>
        <p:spPr>
          <a:xfrm>
            <a:off x="838200" y="1154055"/>
            <a:ext cx="3827745" cy="1422601"/>
          </a:xfrm>
        </p:spPr>
        <p:txBody>
          <a:bodyPr anchor="b" anchorCtr="0"/>
          <a:lstStyle>
            <a:lvl1pPr>
              <a:defRPr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CD5F153-C142-42AB-AA9B-7C2387F479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355876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gande_blå">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lstStyle>
            <a:lvl1pPr>
              <a:defRPr spc="-150" baseline="0">
                <a:solidFill>
                  <a:schemeClr val="accent2"/>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gande_moss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BE29E1B-41F9-468D-9677-EFC4D6643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43425"/>
            <a:ext cx="3827745" cy="1433232"/>
          </a:xfrm>
        </p:spPr>
        <p:txBody>
          <a:bodyPr anchor="b" anchorCtr="0"/>
          <a:lstStyle>
            <a:lvl1pPr>
              <a:defRPr spc="-150" baseline="0">
                <a:solidFill>
                  <a:srgbClr val="00555C"/>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539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3698924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34387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_plommon">
    <p:bg>
      <p:bgPr>
        <a:solidFill>
          <a:srgbClr val="45005C"/>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4E35814-05E4-4F94-A93A-3DB962BF2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5" name="Rubrik 1"/>
          <p:cNvSpPr>
            <a:spLocks noGrp="1"/>
          </p:cNvSpPr>
          <p:nvPr>
            <p:ph type="ctrTitle" hasCustomPrompt="1"/>
          </p:nvPr>
        </p:nvSpPr>
        <p:spPr>
          <a:xfrm>
            <a:off x="421978" y="2175092"/>
            <a:ext cx="8206597" cy="2059338"/>
          </a:xfrm>
        </p:spPr>
        <p:txBody>
          <a:bodyPr anchor="b">
            <a:noAutofit/>
          </a:bodyPr>
          <a:lstStyle>
            <a:lvl1pPr algn="l">
              <a:defRPr sz="7200" spc="-150" baseline="0">
                <a:solidFill>
                  <a:schemeClr val="accent4"/>
                </a:solidFill>
                <a:latin typeface="Source Sans Pro Semibold" panose="020B0603030403020204" pitchFamily="34" charset="0"/>
              </a:defRPr>
            </a:lvl1pPr>
          </a:lstStyle>
          <a:p>
            <a:r>
              <a:rPr lang="sv-SE" dirty="0"/>
              <a:t>Presentationens rubrik skrivs här</a:t>
            </a:r>
          </a:p>
        </p:txBody>
      </p:sp>
      <p:sp>
        <p:nvSpPr>
          <p:cNvPr id="9" name="Platshållare för text 8"/>
          <p:cNvSpPr>
            <a:spLocks noGrp="1"/>
          </p:cNvSpPr>
          <p:nvPr>
            <p:ph type="body" sz="quarter" idx="13" hasCustomPrompt="1"/>
          </p:nvPr>
        </p:nvSpPr>
        <p:spPr>
          <a:xfrm>
            <a:off x="444280" y="445246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1" name="Platshållare för text 10"/>
          <p:cNvSpPr>
            <a:spLocks noGrp="1"/>
          </p:cNvSpPr>
          <p:nvPr>
            <p:ph type="body" sz="quarter" idx="14" hasCustomPrompt="1"/>
          </p:nvPr>
        </p:nvSpPr>
        <p:spPr>
          <a:xfrm>
            <a:off x="444280" y="480738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3" name="Platshållare för text 12"/>
          <p:cNvSpPr>
            <a:spLocks noGrp="1"/>
          </p:cNvSpPr>
          <p:nvPr>
            <p:ph type="body" sz="quarter" idx="15" hasCustomPrompt="1"/>
          </p:nvPr>
        </p:nvSpPr>
        <p:spPr>
          <a:xfrm>
            <a:off x="444280" y="519756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215663182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lstStyle>
            <a:lvl1pPr>
              <a:defRPr spc="-150" baseline="0">
                <a:solidFill>
                  <a:srgbClr val="00555C"/>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sbild_plommon">
    <p:bg>
      <p:bgPr>
        <a:solidFill>
          <a:srgbClr val="45005C"/>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DDC0B7D-7281-4A0C-BB40-1EF247D004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10118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Avslutsbild blå">
    <p:bg>
      <p:bgPr>
        <a:solidFill>
          <a:srgbClr val="2030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sbild mossa">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C384BDE-EC45-4061-BCAF-4CDA523316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41001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tartsida_plommon">
    <p:bg>
      <p:bgPr>
        <a:solidFill>
          <a:schemeClr val="accent3"/>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4E35814-05E4-4F94-A93A-3DB962BF2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5" name="Rubrik 1"/>
          <p:cNvSpPr>
            <a:spLocks noGrp="1"/>
          </p:cNvSpPr>
          <p:nvPr>
            <p:ph type="ctrTitle" hasCustomPrompt="1"/>
          </p:nvPr>
        </p:nvSpPr>
        <p:spPr>
          <a:xfrm>
            <a:off x="421978" y="2175092"/>
            <a:ext cx="8206597" cy="2059338"/>
          </a:xfrm>
        </p:spPr>
        <p:txBody>
          <a:bodyPr anchor="b">
            <a:noAutofit/>
          </a:bodyPr>
          <a:lstStyle>
            <a:lvl1pPr algn="l">
              <a:defRPr sz="7200" spc="-150" baseline="0">
                <a:solidFill>
                  <a:schemeClr val="accent5"/>
                </a:solidFill>
                <a:latin typeface="Source Sans Pro Semibold" panose="020B0603030403020204" pitchFamily="34" charset="0"/>
              </a:defRPr>
            </a:lvl1pPr>
          </a:lstStyle>
          <a:p>
            <a:r>
              <a:rPr lang="sv-SE" dirty="0"/>
              <a:t>Presentationens rubrik skrivs här</a:t>
            </a:r>
          </a:p>
        </p:txBody>
      </p:sp>
      <p:sp>
        <p:nvSpPr>
          <p:cNvPr id="9" name="Platshållare för text 8"/>
          <p:cNvSpPr>
            <a:spLocks noGrp="1"/>
          </p:cNvSpPr>
          <p:nvPr>
            <p:ph type="body" sz="quarter" idx="13" hasCustomPrompt="1"/>
          </p:nvPr>
        </p:nvSpPr>
        <p:spPr>
          <a:xfrm>
            <a:off x="444280" y="445246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1" name="Platshållare för text 10"/>
          <p:cNvSpPr>
            <a:spLocks noGrp="1"/>
          </p:cNvSpPr>
          <p:nvPr>
            <p:ph type="body" sz="quarter" idx="14" hasCustomPrompt="1"/>
          </p:nvPr>
        </p:nvSpPr>
        <p:spPr>
          <a:xfrm>
            <a:off x="444280" y="480738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3" name="Platshållare för text 12"/>
          <p:cNvSpPr>
            <a:spLocks noGrp="1"/>
          </p:cNvSpPr>
          <p:nvPr>
            <p:ph type="body" sz="quarter" idx="15" hasCustomPrompt="1"/>
          </p:nvPr>
        </p:nvSpPr>
        <p:spPr>
          <a:xfrm>
            <a:off x="444280" y="519756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30571600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lommon">
    <p:bg>
      <p:bgPr>
        <a:solidFill>
          <a:srgbClr val="45005C"/>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accent4"/>
                </a:solidFill>
                <a:latin typeface="Source Sans Pro Semibold" panose="020B0603030403020204" pitchFamily="34" charset="0"/>
              </a:defRPr>
            </a:lvl1pPr>
          </a:lstStyle>
          <a:p>
            <a:r>
              <a:rPr lang="sv-SE" dirty="0"/>
              <a:t>Rubrik för avsnittet</a:t>
            </a:r>
          </a:p>
        </p:txBody>
      </p:sp>
      <p:sp>
        <p:nvSpPr>
          <p:cNvPr id="13" name="Platshållare för bildnummer 12"/>
          <p:cNvSpPr>
            <a:spLocks noGrp="1"/>
          </p:cNvSpPr>
          <p:nvPr>
            <p:ph type="sldNum" sz="quarter" idx="12"/>
          </p:nvPr>
        </p:nvSpPr>
        <p:spPr>
          <a:xfrm>
            <a:off x="9145856" y="6356350"/>
            <a:ext cx="2743200" cy="365125"/>
          </a:xfrm>
        </p:spPr>
        <p:txBody>
          <a:bodyPr/>
          <a:lstStyle>
            <a:lvl1pPr>
              <a:defRPr>
                <a:solidFill>
                  <a:schemeClr val="bg1"/>
                </a:solidFill>
                <a:latin typeface="+mn-lt"/>
              </a:defRPr>
            </a:lvl1pPr>
          </a:lstStyle>
          <a:p>
            <a:fld id="{D02B33C2-54EE-4A44-9B78-6F01870CE737}" type="slidenum">
              <a:rPr lang="sv-SE" smtClean="0"/>
              <a:pPr/>
              <a:t>‹#›</a:t>
            </a:fld>
            <a:endParaRPr lang="sv-SE"/>
          </a:p>
        </p:txBody>
      </p:sp>
      <p:pic>
        <p:nvPicPr>
          <p:cNvPr id="6" name="Bildobjekt 5">
            <a:extLst>
              <a:ext uri="{FF2B5EF4-FFF2-40B4-BE49-F238E27FC236}">
                <a16:creationId xmlns:a16="http://schemas.microsoft.com/office/drawing/2014/main" id="{BE393C07-3BB4-45A5-8BF3-FEB2C54461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Platshållare för text 7">
            <a:extLst>
              <a:ext uri="{FF2B5EF4-FFF2-40B4-BE49-F238E27FC236}">
                <a16:creationId xmlns:a16="http://schemas.microsoft.com/office/drawing/2014/main" id="{03E43CD7-7163-45CA-8F2B-D2ABDF012CA6}"/>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78724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lommon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rgbClr val="450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p:nvPr>
        </p:nvSpPr>
        <p:spPr>
          <a:xfrm>
            <a:off x="838200" y="263471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4585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8E6231FC-555A-47B6-BF33-30E6CFC3AA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88063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chemeClr val="accent1"/>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59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bild blå">
    <p:bg>
      <p:bgPr>
        <a:solidFill>
          <a:srgbClr val="2030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accent6"/>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a:solidFill>
                  <a:srgbClr val="203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rgbClr val="203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7"/>
            <a:ext cx="9371646" cy="1485355"/>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7164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726" r:id="rId2"/>
    <p:sldLayoutId id="2147483876" r:id="rId3"/>
  </p:sldLayoutIdLst>
  <p:hf hdr="0" dt="0"/>
  <p:txStyles>
    <p:titleStyle>
      <a:lvl1pPr algn="l" defTabSz="914400" rtl="0" eaLnBrk="1" latinLnBrk="0" hangingPunct="1">
        <a:lnSpc>
          <a:spcPct val="90000"/>
        </a:lnSpc>
        <a:spcBef>
          <a:spcPct val="0"/>
        </a:spcBef>
        <a:buNone/>
        <a:defRPr sz="44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7"/>
            <a:ext cx="9371646" cy="1485355"/>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4588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pic>
        <p:nvPicPr>
          <p:cNvPr id="5" name="Bildobjekt 4">
            <a:extLst>
              <a:ext uri="{FF2B5EF4-FFF2-40B4-BE49-F238E27FC236}">
                <a16:creationId xmlns:a16="http://schemas.microsoft.com/office/drawing/2014/main" id="{A0B27E6E-83D9-419B-9985-ECE0CF391C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1052450000"/>
      </p:ext>
    </p:extLst>
  </p:cSld>
  <p:clrMap bg1="lt1" tx1="dk1" bg2="lt2" tx2="dk2" accent1="accent1" accent2="accent2" accent3="accent3" accent4="accent4" accent5="accent5" accent6="accent6" hlink="hlink" folHlink="folHlink"/>
  <p:sldLayoutIdLst>
    <p:sldLayoutId id="2147483686" r:id="rId1"/>
    <p:sldLayoutId id="2147483703" r:id="rId2"/>
    <p:sldLayoutId id="2147483880" r:id="rId3"/>
  </p:sldLayoutIdLst>
  <p:hf hdr="0" dt="0"/>
  <p:txStyles>
    <p:titleStyle>
      <a:lvl1pPr algn="l" defTabSz="914400" rtl="0" eaLnBrk="1" latinLnBrk="0" hangingPunct="1">
        <a:lnSpc>
          <a:spcPct val="90000"/>
        </a:lnSpc>
        <a:spcBef>
          <a:spcPct val="0"/>
        </a:spcBef>
        <a:buNone/>
        <a:defRPr sz="44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7"/>
            <a:ext cx="9371646" cy="1485355"/>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7164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762935654"/>
      </p:ext>
    </p:extLst>
  </p:cSld>
  <p:clrMap bg1="lt1" tx1="dk1" bg2="lt2" tx2="dk2" accent1="accent1" accent2="accent2" accent3="accent3" accent4="accent4" accent5="accent5" accent6="accent6" hlink="hlink" folHlink="folHlink"/>
  <p:sldLayoutIdLst>
    <p:sldLayoutId id="2147483659" r:id="rId1"/>
    <p:sldLayoutId id="2147483878" r:id="rId2"/>
    <p:sldLayoutId id="214748370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8"/>
            <a:ext cx="9373419" cy="1503852"/>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73419"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602448306"/>
      </p:ext>
    </p:extLst>
  </p:cSld>
  <p:clrMap bg1="lt1" tx1="dk1" bg2="lt2" tx2="dk2" accent1="accent1" accent2="accent2" accent3="accent3" accent4="accent4" accent5="accent5" accent6="accent6" hlink="hlink" folHlink="folHlink"/>
  <p:sldLayoutIdLst>
    <p:sldLayoutId id="2147483669" r:id="rId1"/>
    <p:sldLayoutId id="2147483877" r:id="rId2"/>
    <p:sldLayoutId id="2147483879" r:id="rId3"/>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7"/>
            <a:ext cx="9371646" cy="1494605"/>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25461"/>
            <a:ext cx="9371646" cy="355150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1377897569"/>
      </p:ext>
    </p:extLst>
  </p:cSld>
  <p:clrMap bg1="lt1" tx1="dk1" bg2="lt2" tx2="dk2" accent1="accent1" accent2="accent2" accent3="accent3" accent4="accent4" accent5="accent5" accent6="accent6" hlink="hlink" folHlink="folHlink"/>
  <p:sldLayoutIdLst>
    <p:sldLayoutId id="2147483714" r:id="rId1"/>
    <p:sldLayoutId id="2147483719" r:id="rId2"/>
    <p:sldLayoutId id="2147483718" r:id="rId3"/>
    <p:sldLayoutId id="2147483720" r:id="rId4"/>
    <p:sldLayoutId id="2147483721" r:id="rId5"/>
    <p:sldLayoutId id="2147483722" r:id="rId6"/>
    <p:sldLayoutId id="2147483717" r:id="rId7"/>
  </p:sldLayoutIdLst>
  <p:hf hdr="0" dt="0"/>
  <p:txStyles>
    <p:titleStyle>
      <a:lvl1pPr algn="l" defTabSz="914400" rtl="0" eaLnBrk="1" latinLnBrk="0" hangingPunct="1">
        <a:lnSpc>
          <a:spcPct val="90000"/>
        </a:lnSpc>
        <a:spcBef>
          <a:spcPct val="0"/>
        </a:spcBef>
        <a:buNone/>
        <a:defRPr sz="4400" kern="1200">
          <a:solidFill>
            <a:schemeClr val="accent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8"/>
            <a:ext cx="9371646" cy="1503852"/>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4588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pic>
        <p:nvPicPr>
          <p:cNvPr id="5" name="Bildobjekt 4">
            <a:extLst>
              <a:ext uri="{FF2B5EF4-FFF2-40B4-BE49-F238E27FC236}">
                <a16:creationId xmlns:a16="http://schemas.microsoft.com/office/drawing/2014/main" id="{0E7E6B05-1DCC-4D60-954E-33A0881B83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748632183"/>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8"/>
            <a:ext cx="9371646" cy="1494604"/>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4588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1193695585"/>
      </p:ext>
    </p:extLst>
  </p:cSld>
  <p:clrMap bg1="lt1" tx1="dk1" bg2="lt2" tx2="dk2" accent1="accent1" accent2="accent2" accent3="accent3" accent4="accent4" accent5="accent5" accent6="accent6" hlink="hlink" folHlink="folHlink"/>
  <p:sldLayoutIdLst>
    <p:sldLayoutId id="2147483699" r:id="rId1"/>
    <p:sldLayoutId id="2147483874" r:id="rId2"/>
    <p:sldLayoutId id="2147483716" r:id="rId3"/>
  </p:sldLayoutIdLst>
  <p:hf hdr="0" dt="0"/>
  <p:txStyles>
    <p:titleStyle>
      <a:lvl1pPr algn="l" defTabSz="914400" rtl="0" eaLnBrk="1" latinLnBrk="0" hangingPunct="1">
        <a:lnSpc>
          <a:spcPct val="90000"/>
        </a:lnSpc>
        <a:spcBef>
          <a:spcPct val="0"/>
        </a:spcBef>
        <a:buNone/>
        <a:defRPr sz="4400" kern="1200">
          <a:solidFill>
            <a:srgbClr val="45005C"/>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jacqueline.andrae@skola.uppsala.se"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mailto:Jessika.svahn@skola.uppsala.se" TargetMode="External"/><Relationship Id="rId10" Type="http://schemas.openxmlformats.org/officeDocument/2006/relationships/image" Target="../media/image15.png"/><Relationship Id="rId4" Type="http://schemas.openxmlformats.org/officeDocument/2006/relationships/hyperlink" Target="mailto:pernilla.lundhsandgren@skola.uppsala.se" TargetMode="Externa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5AE12-8FBA-4E39-A5E9-90530117A53A}"/>
              </a:ext>
            </a:extLst>
          </p:cNvPr>
          <p:cNvSpPr>
            <a:spLocks noGrp="1"/>
          </p:cNvSpPr>
          <p:nvPr>
            <p:ph type="ctrTitle"/>
          </p:nvPr>
        </p:nvSpPr>
        <p:spPr/>
        <p:txBody>
          <a:bodyPr/>
          <a:lstStyle/>
          <a:p>
            <a:r>
              <a:rPr lang="sv-SE" dirty="0"/>
              <a:t>Vad innebär kooperativt lärande i praktiken?</a:t>
            </a:r>
          </a:p>
        </p:txBody>
      </p:sp>
      <p:sp>
        <p:nvSpPr>
          <p:cNvPr id="3" name="Platshållare för text 2">
            <a:extLst>
              <a:ext uri="{FF2B5EF4-FFF2-40B4-BE49-F238E27FC236}">
                <a16:creationId xmlns:a16="http://schemas.microsoft.com/office/drawing/2014/main" id="{D1C9A202-E788-4679-800E-8527728DED67}"/>
              </a:ext>
            </a:extLst>
          </p:cNvPr>
          <p:cNvSpPr>
            <a:spLocks noGrp="1"/>
          </p:cNvSpPr>
          <p:nvPr>
            <p:ph type="body" sz="quarter" idx="13"/>
          </p:nvPr>
        </p:nvSpPr>
        <p:spPr/>
        <p:txBody>
          <a:bodyPr/>
          <a:lstStyle/>
          <a:p>
            <a:r>
              <a:rPr lang="sv-SE" dirty="0"/>
              <a:t>Jacqueline Andrae, Pernilla Lundh Sandgren och Jessika Svahn</a:t>
            </a:r>
          </a:p>
        </p:txBody>
      </p:sp>
      <p:sp>
        <p:nvSpPr>
          <p:cNvPr id="4" name="Platshållare för text 3">
            <a:extLst>
              <a:ext uri="{FF2B5EF4-FFF2-40B4-BE49-F238E27FC236}">
                <a16:creationId xmlns:a16="http://schemas.microsoft.com/office/drawing/2014/main" id="{FDDEDF7C-E57D-42DB-B171-E3ADA56D6C72}"/>
              </a:ext>
            </a:extLst>
          </p:cNvPr>
          <p:cNvSpPr>
            <a:spLocks noGrp="1"/>
          </p:cNvSpPr>
          <p:nvPr>
            <p:ph type="body" sz="quarter" idx="14"/>
          </p:nvPr>
        </p:nvSpPr>
        <p:spPr/>
        <p:txBody>
          <a:bodyPr/>
          <a:lstStyle/>
          <a:p>
            <a:r>
              <a:rPr lang="sv-SE" dirty="0"/>
              <a:t>Bälinge skola</a:t>
            </a:r>
          </a:p>
        </p:txBody>
      </p:sp>
      <p:sp>
        <p:nvSpPr>
          <p:cNvPr id="5" name="Platshållare för text 4">
            <a:extLst>
              <a:ext uri="{FF2B5EF4-FFF2-40B4-BE49-F238E27FC236}">
                <a16:creationId xmlns:a16="http://schemas.microsoft.com/office/drawing/2014/main" id="{DE1F9BB5-1043-47AA-AB79-12007280EA29}"/>
              </a:ext>
            </a:extLst>
          </p:cNvPr>
          <p:cNvSpPr>
            <a:spLocks noGrp="1"/>
          </p:cNvSpPr>
          <p:nvPr>
            <p:ph type="body" sz="quarter" idx="15"/>
          </p:nvPr>
        </p:nvSpPr>
        <p:spPr/>
        <p:txBody>
          <a:bodyPr/>
          <a:lstStyle/>
          <a:p>
            <a:r>
              <a:rPr lang="sv-SE" dirty="0"/>
              <a:t>29:e november 2018</a:t>
            </a:r>
          </a:p>
        </p:txBody>
      </p:sp>
    </p:spTree>
    <p:extLst>
      <p:ext uri="{BB962C8B-B14F-4D97-AF65-F5344CB8AC3E}">
        <p14:creationId xmlns:p14="http://schemas.microsoft.com/office/powerpoint/2010/main" val="173870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Presentation</a:t>
            </a:r>
            <a:br>
              <a:rPr lang="sv-SE" dirty="0"/>
            </a:br>
            <a:r>
              <a:rPr lang="sv-SE" sz="2800" dirty="0"/>
              <a:t>Strukturen </a:t>
            </a:r>
            <a:r>
              <a:rPr lang="sv-SE" dirty="0"/>
              <a:t>Berätta mera</a:t>
            </a:r>
          </a:p>
        </p:txBody>
      </p:sp>
      <p:sp>
        <p:nvSpPr>
          <p:cNvPr id="4" name="Platshållare för bildnummer 3"/>
          <p:cNvSpPr>
            <a:spLocks noGrp="1"/>
          </p:cNvSpPr>
          <p:nvPr>
            <p:ph type="sldNum" sz="quarter" idx="12"/>
          </p:nvPr>
        </p:nvSpPr>
        <p:spPr/>
        <p:txBody>
          <a:bodyPr/>
          <a:lstStyle/>
          <a:p>
            <a:fld id="{D02B33C2-54EE-4A44-9B78-6F01870CE737}" type="slidenum">
              <a:rPr lang="sv-SE" smtClean="0"/>
              <a:t>2</a:t>
            </a:fld>
            <a:endParaRPr lang="sv-SE"/>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06461" y="2773473"/>
            <a:ext cx="4714434"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9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Kooperativt Lärande?</a:t>
            </a:r>
          </a:p>
        </p:txBody>
      </p:sp>
      <p:sp>
        <p:nvSpPr>
          <p:cNvPr id="3" name="Platshållare för innehåll 2"/>
          <p:cNvSpPr>
            <a:spLocks noGrp="1"/>
          </p:cNvSpPr>
          <p:nvPr>
            <p:ph idx="1"/>
          </p:nvPr>
        </p:nvSpPr>
        <p:spPr/>
        <p:txBody>
          <a:bodyPr/>
          <a:lstStyle/>
          <a:p>
            <a:pPr marL="342900" indent="-342900">
              <a:buFont typeface="Wingdings" panose="05000000000000000000" pitchFamily="2" charset="2"/>
              <a:buChar char="q"/>
            </a:pPr>
            <a:r>
              <a:rPr lang="sv-SE" dirty="0"/>
              <a:t> Ett förhållningssätt till lärande</a:t>
            </a:r>
          </a:p>
          <a:p>
            <a:pPr marL="342900" indent="-342900">
              <a:buFont typeface="Wingdings" panose="05000000000000000000" pitchFamily="2" charset="2"/>
              <a:buChar char="q"/>
            </a:pPr>
            <a:r>
              <a:rPr lang="sv-SE" dirty="0"/>
              <a:t>Ett sätt att strukturera samarbete mellan elever när de lär sig</a:t>
            </a:r>
          </a:p>
          <a:p>
            <a:pPr marL="342900" indent="-342900">
              <a:buFont typeface="Wingdings" panose="05000000000000000000" pitchFamily="2" charset="2"/>
              <a:buChar char="q"/>
            </a:pPr>
            <a:r>
              <a:rPr lang="sv-SE" dirty="0"/>
              <a:t>KL utgår från ett kommunikativt och relationsinriktat perspektiv</a:t>
            </a:r>
          </a:p>
          <a:p>
            <a:pPr marL="342900" indent="-342900">
              <a:buFont typeface="Wingdings" panose="05000000000000000000" pitchFamily="2" charset="2"/>
              <a:buChar char="q"/>
            </a:pPr>
            <a:r>
              <a:rPr lang="sv-SE" dirty="0"/>
              <a:t>Ett arbetssätt som stärker lärarens ledarroll</a:t>
            </a:r>
          </a:p>
          <a:p>
            <a:pPr marL="342900" indent="-342900">
              <a:buFont typeface="Wingdings" panose="05000000000000000000" pitchFamily="2" charset="2"/>
              <a:buChar char="q"/>
            </a:pPr>
            <a:r>
              <a:rPr lang="sv-SE" dirty="0"/>
              <a:t>Evidensbaserad forskning</a:t>
            </a:r>
          </a:p>
        </p:txBody>
      </p:sp>
      <p:sp>
        <p:nvSpPr>
          <p:cNvPr id="4" name="Platshållare för bildnummer 3"/>
          <p:cNvSpPr>
            <a:spLocks noGrp="1"/>
          </p:cNvSpPr>
          <p:nvPr>
            <p:ph type="sldNum" sz="quarter" idx="12"/>
          </p:nvPr>
        </p:nvSpPr>
        <p:spPr/>
        <p:txBody>
          <a:bodyPr/>
          <a:lstStyle/>
          <a:p>
            <a:fld id="{D02B33C2-54EE-4A44-9B78-6F01870CE737}" type="slidenum">
              <a:rPr lang="sv-SE" smtClean="0"/>
              <a:t>3</a:t>
            </a:fld>
            <a:endParaRPr lang="sv-SE"/>
          </a:p>
        </p:txBody>
      </p:sp>
      <p:pic>
        <p:nvPicPr>
          <p:cNvPr id="3076" name="Picture 4" descr="\\snfs03\home$\Personal\J\jessva4\Skrivbord\hands-2847508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613" y="4168038"/>
            <a:ext cx="3285535" cy="219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2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2971" y="159672"/>
            <a:ext cx="9371646" cy="1503854"/>
          </a:xfrm>
        </p:spPr>
        <p:txBody>
          <a:bodyPr/>
          <a:lstStyle/>
          <a:p>
            <a:r>
              <a:rPr lang="sv-SE" dirty="0"/>
              <a:t>Grundprinciperna för Kooperativt Lärande</a:t>
            </a:r>
          </a:p>
        </p:txBody>
      </p:sp>
      <p:sp>
        <p:nvSpPr>
          <p:cNvPr id="3" name="Platshållare för innehåll 2"/>
          <p:cNvSpPr>
            <a:spLocks noGrp="1"/>
          </p:cNvSpPr>
          <p:nvPr>
            <p:ph idx="1"/>
          </p:nvPr>
        </p:nvSpPr>
        <p:spPr>
          <a:xfrm>
            <a:off x="832971" y="1607639"/>
            <a:ext cx="9371646" cy="3542250"/>
          </a:xfrm>
        </p:spPr>
        <p:txBody>
          <a:bodyPr/>
          <a:lstStyle/>
          <a:p>
            <a:pPr marL="457200" indent="-457200">
              <a:buFont typeface="Arial" panose="020B0604020202020204" pitchFamily="34" charset="0"/>
              <a:buChar char="•"/>
            </a:pPr>
            <a:r>
              <a:rPr lang="sv-SE" sz="3200" b="1" dirty="0"/>
              <a:t>S</a:t>
            </a:r>
            <a:r>
              <a:rPr lang="sv-SE" sz="3200" dirty="0"/>
              <a:t>amarbetsfärdigheterna</a:t>
            </a:r>
            <a:r>
              <a:rPr lang="sv-SE" dirty="0"/>
              <a:t> – förväntade beteenden</a:t>
            </a:r>
          </a:p>
          <a:p>
            <a:pPr marL="457200" indent="-457200">
              <a:buFont typeface="Arial" panose="020B0604020202020204" pitchFamily="34" charset="0"/>
              <a:buChar char="•"/>
            </a:pPr>
            <a:r>
              <a:rPr lang="sv-SE" sz="3200" b="1" dirty="0"/>
              <a:t>P</a:t>
            </a:r>
            <a:r>
              <a:rPr lang="sv-SE" sz="3200" dirty="0"/>
              <a:t>ositivt ömsesidigt beroende</a:t>
            </a:r>
            <a:r>
              <a:rPr lang="sv-SE" dirty="0"/>
              <a:t> – du kan inte slutföra uppgiften själv</a:t>
            </a:r>
          </a:p>
          <a:p>
            <a:pPr marL="457200" indent="-457200">
              <a:buFont typeface="Arial" panose="020B0604020202020204" pitchFamily="34" charset="0"/>
              <a:buChar char="•"/>
            </a:pPr>
            <a:r>
              <a:rPr lang="sv-SE" sz="3200" b="1" dirty="0"/>
              <a:t>E</a:t>
            </a:r>
            <a:r>
              <a:rPr lang="sv-SE" sz="3200" dirty="0"/>
              <a:t>get ansvar </a:t>
            </a:r>
            <a:r>
              <a:rPr lang="sv-SE" dirty="0"/>
              <a:t>– du kan inte gömma dig bakom någon</a:t>
            </a:r>
          </a:p>
          <a:p>
            <a:pPr marL="457200" indent="-457200">
              <a:buFont typeface="Arial" panose="020B0604020202020204" pitchFamily="34" charset="0"/>
              <a:buChar char="•"/>
            </a:pPr>
            <a:r>
              <a:rPr lang="sv-SE" sz="3200" b="1" dirty="0"/>
              <a:t>L</a:t>
            </a:r>
            <a:r>
              <a:rPr lang="sv-SE" sz="3200" dirty="0"/>
              <a:t>ika delaktighet och samtidigt stödjande interaktion </a:t>
            </a:r>
            <a:r>
              <a:rPr lang="sv-SE" dirty="0"/>
              <a:t>– ni jobbar nära varandra och stöttar  varandra direkt</a:t>
            </a:r>
          </a:p>
          <a:p>
            <a:pPr marL="457200" indent="-457200">
              <a:buFont typeface="Arial" panose="020B0604020202020204" pitchFamily="34" charset="0"/>
              <a:buChar char="•"/>
            </a:pPr>
            <a:r>
              <a:rPr lang="sv-SE" sz="3200" b="1" dirty="0"/>
              <a:t>3F</a:t>
            </a:r>
            <a:r>
              <a:rPr lang="sv-SE" sz="3200" dirty="0"/>
              <a:t> – Feedback, </a:t>
            </a:r>
            <a:r>
              <a:rPr lang="sv-SE" sz="3200" dirty="0" err="1"/>
              <a:t>Feedup</a:t>
            </a:r>
            <a:r>
              <a:rPr lang="sv-SE" sz="3200" dirty="0"/>
              <a:t>, </a:t>
            </a:r>
            <a:r>
              <a:rPr lang="sv-SE" sz="3200" dirty="0" err="1"/>
              <a:t>Feedforward</a:t>
            </a:r>
            <a:r>
              <a:rPr lang="sv-SE" sz="3200" dirty="0"/>
              <a:t> </a:t>
            </a:r>
            <a:endParaRPr lang="sv-SE" b="1" dirty="0"/>
          </a:p>
          <a:p>
            <a:r>
              <a:rPr lang="sv-SE" b="1" dirty="0"/>
              <a:t>-</a:t>
            </a:r>
            <a:r>
              <a:rPr lang="sv-SE" dirty="0"/>
              <a:t>utvärdera ditt eget och andras bidrag till gruppen</a:t>
            </a:r>
          </a:p>
          <a:p>
            <a:pPr marL="457200" indent="-45720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4</a:t>
            </a:fld>
            <a:endParaRPr lang="sv-SE"/>
          </a:p>
        </p:txBody>
      </p:sp>
      <p:pic>
        <p:nvPicPr>
          <p:cNvPr id="5122" name="Picture 2" descr="\\snfs03\home$\Personal\J\jessva4\Skrivbord\TE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829" y="4840796"/>
            <a:ext cx="3716116" cy="160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7958" y="558862"/>
            <a:ext cx="9371646" cy="1503854"/>
          </a:xfrm>
        </p:spPr>
        <p:txBody>
          <a:bodyPr>
            <a:normAutofit fontScale="90000"/>
          </a:bodyPr>
          <a:lstStyle/>
          <a:p>
            <a:br>
              <a:rPr lang="sv-SE" dirty="0"/>
            </a:br>
            <a:br>
              <a:rPr lang="sv-SE" dirty="0"/>
            </a:br>
            <a:br>
              <a:rPr lang="sv-SE" dirty="0"/>
            </a:br>
            <a:br>
              <a:rPr lang="sv-SE" dirty="0"/>
            </a:br>
            <a:r>
              <a:rPr lang="sv-SE" dirty="0"/>
              <a:t>Exempel på två sätt att undervisa.</a:t>
            </a:r>
            <a:br>
              <a:rPr lang="sv-SE" dirty="0"/>
            </a:br>
            <a:r>
              <a:rPr lang="sv-SE" dirty="0"/>
              <a:t>Vilket väljer du?</a:t>
            </a:r>
          </a:p>
        </p:txBody>
      </p:sp>
      <p:sp>
        <p:nvSpPr>
          <p:cNvPr id="4" name="Platshållare för bildnummer 3"/>
          <p:cNvSpPr>
            <a:spLocks noGrp="1"/>
          </p:cNvSpPr>
          <p:nvPr>
            <p:ph type="sldNum" sz="quarter" idx="12"/>
          </p:nvPr>
        </p:nvSpPr>
        <p:spPr/>
        <p:txBody>
          <a:bodyPr/>
          <a:lstStyle/>
          <a:p>
            <a:fld id="{D02B33C2-54EE-4A44-9B78-6F01870CE737}" type="slidenum">
              <a:rPr lang="sv-SE" smtClean="0"/>
              <a:t>5</a:t>
            </a:fld>
            <a:endParaRPr lang="sv-SE"/>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2093" y="1830119"/>
            <a:ext cx="3368615" cy="416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97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5428" y="101109"/>
            <a:ext cx="9371646" cy="1503854"/>
          </a:xfrm>
        </p:spPr>
        <p:txBody>
          <a:bodyPr/>
          <a:lstStyle/>
          <a:p>
            <a:r>
              <a:rPr lang="sv-SE" sz="3600" dirty="0"/>
              <a:t>Strukturen</a:t>
            </a:r>
            <a:r>
              <a:rPr lang="sv-SE" dirty="0"/>
              <a:t> Hör vi ihop?</a:t>
            </a:r>
            <a:br>
              <a:rPr lang="sv-SE" dirty="0"/>
            </a:br>
            <a:r>
              <a:rPr lang="sv-SE" dirty="0"/>
              <a:t>Sammanfattning</a:t>
            </a:r>
          </a:p>
        </p:txBody>
      </p:sp>
      <p:sp>
        <p:nvSpPr>
          <p:cNvPr id="3" name="Platshållare för innehåll 2"/>
          <p:cNvSpPr>
            <a:spLocks noGrp="1"/>
          </p:cNvSpPr>
          <p:nvPr>
            <p:ph idx="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6</a:t>
            </a:fld>
            <a:endParaRPr lang="sv-S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043" y="1902673"/>
            <a:ext cx="61055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90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a:t>
            </a:r>
            <a:br>
              <a:rPr lang="sv-SE" dirty="0"/>
            </a:br>
            <a:r>
              <a:rPr lang="sv-SE" dirty="0"/>
              <a:t>Mejla oss gärna.</a:t>
            </a:r>
          </a:p>
        </p:txBody>
      </p:sp>
      <p:sp>
        <p:nvSpPr>
          <p:cNvPr id="3" name="Platshållare för innehåll 2"/>
          <p:cNvSpPr>
            <a:spLocks noGrp="1"/>
          </p:cNvSpPr>
          <p:nvPr>
            <p:ph idx="1"/>
          </p:nvPr>
        </p:nvSpPr>
        <p:spPr/>
        <p:txBody>
          <a:bodyPr/>
          <a:lstStyle/>
          <a:p>
            <a:r>
              <a:rPr lang="sv-SE" dirty="0">
                <a:hlinkClick r:id="rId3"/>
              </a:rPr>
              <a:t>jacqueline.andrae@skola.uppsala.se</a:t>
            </a:r>
            <a:endParaRPr lang="sv-SE" dirty="0"/>
          </a:p>
          <a:p>
            <a:r>
              <a:rPr lang="sv-SE" dirty="0">
                <a:hlinkClick r:id="rId4"/>
              </a:rPr>
              <a:t>pernilla.lundhsandgren@skola.uppsala.se</a:t>
            </a:r>
            <a:endParaRPr lang="sv-SE" dirty="0"/>
          </a:p>
          <a:p>
            <a:r>
              <a:rPr lang="sv-SE" dirty="0">
                <a:hlinkClick r:id="rId5"/>
              </a:rPr>
              <a:t>jessika.svahn@skola.uppsala.se</a:t>
            </a:r>
            <a:endParaRPr lang="sv-SE" dirty="0"/>
          </a:p>
          <a:p>
            <a:endParaRPr lang="sv-SE" dirty="0"/>
          </a:p>
          <a:p>
            <a:r>
              <a:rPr lang="sv-SE" dirty="0" err="1"/>
              <a:t>KooperativtLärande</a:t>
            </a: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7</a:t>
            </a:fld>
            <a:endParaRPr lang="sv-SE"/>
          </a:p>
        </p:txBody>
      </p:sp>
      <p:pic>
        <p:nvPicPr>
          <p:cNvPr id="1026" name="Picture 2" descr="C:\Users\jessva4\AppData\Local\Microsoft\Windows\Temporary Internet Files\Content.Outlook\59QKC5NN\IMG_21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59722">
            <a:off x="6819120" y="1137681"/>
            <a:ext cx="3459124" cy="25943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ssva4\AppData\Local\Microsoft\Windows\Temporary Internet Files\Content.Outlook\59QKC5NN\IMG_218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9366986" y="3033530"/>
            <a:ext cx="2708351" cy="2410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va4\AppData\Local\Microsoft\Windows\Temporary Internet Files\Content.Outlook\59QKC5NN\20181018_1241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3461" y="4238553"/>
            <a:ext cx="3099982" cy="17437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essva4\AppData\Local\Microsoft\Windows\Temporary Internet Files\Content.Outlook\59QKC5NN\20180919_08292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808" t="1637" r="13056"/>
          <a:stretch/>
        </p:blipFill>
        <p:spPr bwMode="auto">
          <a:xfrm>
            <a:off x="3620871" y="4148862"/>
            <a:ext cx="3287284" cy="2709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essva4\AppData\Local\Microsoft\Windows\Temporary Internet Files\Content.IE5\CHFK49N9\Facebook_Faenza.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6070" y="4559007"/>
            <a:ext cx="551415" cy="55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9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E7D61EE-0645-4E02-83E3-0F28877C1FA3}"/>
              </a:ext>
            </a:extLst>
          </p:cNvPr>
          <p:cNvSpPr>
            <a:spLocks noGrp="1"/>
          </p:cNvSpPr>
          <p:nvPr>
            <p:ph type="sldNum" sz="quarter" idx="4294967295"/>
          </p:nvPr>
        </p:nvSpPr>
        <p:spPr>
          <a:xfrm>
            <a:off x="9448800" y="6356350"/>
            <a:ext cx="2743200" cy="365125"/>
          </a:xfrm>
        </p:spPr>
        <p:txBody>
          <a:bodyPr/>
          <a:lstStyle/>
          <a:p>
            <a:fld id="{D02B33C2-54EE-4A44-9B78-6F01870CE737}" type="slidenum">
              <a:rPr lang="sv-SE" smtClean="0"/>
              <a:t>8</a:t>
            </a:fld>
            <a:endParaRPr lang="sv-SE"/>
          </a:p>
        </p:txBody>
      </p:sp>
    </p:spTree>
    <p:extLst>
      <p:ext uri="{BB962C8B-B14F-4D97-AF65-F5344CB8AC3E}">
        <p14:creationId xmlns:p14="http://schemas.microsoft.com/office/powerpoint/2010/main" val="2989602180"/>
      </p:ext>
    </p:extLst>
  </p:cSld>
  <p:clrMapOvr>
    <a:masterClrMapping/>
  </p:clrMapOvr>
</p:sld>
</file>

<file path=ppt/theme/theme1.xml><?xml version="1.0" encoding="utf-8"?>
<a:theme xmlns:a="http://schemas.openxmlformats.org/drawingml/2006/main" name="Tema Uppsala">
  <a:themeElements>
    <a:clrScheme name="Uppsala">
      <a:dk1>
        <a:sysClr val="windowText" lastClr="000000"/>
      </a:dk1>
      <a:lt1>
        <a:sysClr val="window" lastClr="FFFFFF"/>
      </a:lt1>
      <a:dk2>
        <a:srgbClr val="44546A"/>
      </a:dk2>
      <a:lt2>
        <a:srgbClr val="FEDD00"/>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8A6E4131-D21F-4B91-A35B-AE34BC1DE3F5}"/>
    </a:ext>
  </a:extLst>
</a:theme>
</file>

<file path=ppt/theme/theme2.xml><?xml version="1.0" encoding="utf-8"?>
<a:theme xmlns:a="http://schemas.openxmlformats.org/drawingml/2006/main" name="Plommon avsnitt och innehåll">
  <a:themeElements>
    <a:clrScheme name="Uppsala kommun">
      <a:dk1>
        <a:sysClr val="windowText" lastClr="000000"/>
      </a:dk1>
      <a:lt1>
        <a:sysClr val="window" lastClr="FFFFFF"/>
      </a:lt1>
      <a:dk2>
        <a:srgbClr val="44546A"/>
      </a:dk2>
      <a:lt2>
        <a:srgbClr val="E7E6E6"/>
      </a:lt2>
      <a:accent1>
        <a:srgbClr val="45005C"/>
      </a:accent1>
      <a:accent2>
        <a:srgbClr val="202E45"/>
      </a:accent2>
      <a:accent3>
        <a:srgbClr val="00555C"/>
      </a:accent3>
      <a:accent4>
        <a:srgbClr val="FF3E9B"/>
      </a:accent4>
      <a:accent5>
        <a:srgbClr val="A6CE39"/>
      </a:accent5>
      <a:accent6>
        <a:srgbClr val="1C9CD8"/>
      </a:accent6>
      <a:hlink>
        <a:srgbClr val="0563C1"/>
      </a:hlink>
      <a:folHlink>
        <a:srgbClr val="954F72"/>
      </a:folHlink>
    </a:clrScheme>
    <a:fontScheme name="nya_ua_grund">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5331276B-8E80-4F6C-92C8-0613BB747260}"/>
    </a:ext>
  </a:extLst>
</a:theme>
</file>

<file path=ppt/theme/theme3.xml><?xml version="1.0" encoding="utf-8"?>
<a:theme xmlns:a="http://schemas.openxmlformats.org/drawingml/2006/main" name="Petrol avsnitt och innehåll">
  <a:themeElements>
    <a:clrScheme name="Uppsala">
      <a:dk1>
        <a:sysClr val="windowText" lastClr="000000"/>
      </a:dk1>
      <a:lt1>
        <a:sysClr val="window" lastClr="FFFFFF"/>
      </a:lt1>
      <a:dk2>
        <a:srgbClr val="44546A"/>
      </a:dk2>
      <a:lt2>
        <a:srgbClr val="FEDD00"/>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C8B7EDDF-C2E4-448B-8E35-E736458000C3}"/>
    </a:ext>
  </a:extLst>
</a:theme>
</file>

<file path=ppt/theme/theme4.xml><?xml version="1.0" encoding="utf-8"?>
<a:theme xmlns:a="http://schemas.openxmlformats.org/drawingml/2006/main" name="Mossa avsnitt och innehåll">
  <a:themeElements>
    <a:clrScheme name="Anpassat 1">
      <a:dk1>
        <a:sysClr val="windowText" lastClr="000000"/>
      </a:dk1>
      <a:lt1>
        <a:sysClr val="window" lastClr="FFFFFF"/>
      </a:lt1>
      <a:dk2>
        <a:srgbClr val="44546A"/>
      </a:dk2>
      <a:lt2>
        <a:srgbClr val="E7E6E6"/>
      </a:lt2>
      <a:accent1>
        <a:srgbClr val="45005C"/>
      </a:accent1>
      <a:accent2>
        <a:srgbClr val="202E45"/>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585BE30E-0CDE-435E-A79F-CD6B6F9B5AC3}"/>
    </a:ext>
  </a:extLst>
</a:theme>
</file>

<file path=ppt/theme/theme5.xml><?xml version="1.0" encoding="utf-8"?>
<a:theme xmlns:a="http://schemas.openxmlformats.org/drawingml/2006/main" name="Bildlayout">
  <a:themeElements>
    <a:clrScheme name="Uppsala">
      <a:dk1>
        <a:sysClr val="windowText" lastClr="000000"/>
      </a:dk1>
      <a:lt1>
        <a:sysClr val="window" lastClr="FFFFFF"/>
      </a:lt1>
      <a:dk2>
        <a:srgbClr val="44546A"/>
      </a:dk2>
      <a:lt2>
        <a:srgbClr val="E7E6E6"/>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E9281D92-AC70-4869-891F-481606842C6E}"/>
    </a:ext>
  </a:extLst>
</a:theme>
</file>

<file path=ppt/theme/theme6.xml><?xml version="1.0" encoding="utf-8"?>
<a:theme xmlns:a="http://schemas.openxmlformats.org/drawingml/2006/main" name="Diagram">
  <a:themeElements>
    <a:clrScheme name="Grafer_Uppsala kommun">
      <a:dk1>
        <a:sysClr val="windowText" lastClr="000000"/>
      </a:dk1>
      <a:lt1>
        <a:sysClr val="window" lastClr="FFFFFF"/>
      </a:lt1>
      <a:dk2>
        <a:srgbClr val="44546A"/>
      </a:dk2>
      <a:lt2>
        <a:srgbClr val="E7E6E6"/>
      </a:lt2>
      <a:accent1>
        <a:srgbClr val="A6CE39"/>
      </a:accent1>
      <a:accent2>
        <a:srgbClr val="FF3E9B"/>
      </a:accent2>
      <a:accent3>
        <a:srgbClr val="1C9CD8"/>
      </a:accent3>
      <a:accent4>
        <a:srgbClr val="708E7D"/>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6D36657F-CE15-40FF-8131-37494F14E606}"/>
    </a:ext>
  </a:extLst>
</a:theme>
</file>

<file path=ppt/theme/theme7.xml><?xml version="1.0" encoding="utf-8"?>
<a:theme xmlns:a="http://schemas.openxmlformats.org/drawingml/2006/main" name="Avslutsbild_Uppsala">
  <a:themeElements>
    <a:clrScheme name="Uppsala">
      <a:dk1>
        <a:sysClr val="windowText" lastClr="000000"/>
      </a:dk1>
      <a:lt1>
        <a:sysClr val="window" lastClr="FFFFFF"/>
      </a:lt1>
      <a:dk2>
        <a:srgbClr val="44546A"/>
      </a:dk2>
      <a:lt2>
        <a:srgbClr val="FEDD00"/>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0F424464-7122-4C34-8721-AA454F8D074F}"/>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7734</TotalTime>
  <Words>477</Words>
  <Application>Microsoft Office PowerPoint</Application>
  <PresentationFormat>Bredbild</PresentationFormat>
  <Paragraphs>62</Paragraphs>
  <Slides>8</Slides>
  <Notes>8</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8</vt:i4>
      </vt:variant>
    </vt:vector>
  </HeadingPairs>
  <TitlesOfParts>
    <vt:vector size="22" baseType="lpstr">
      <vt:lpstr>Arial</vt:lpstr>
      <vt:lpstr>Calibri</vt:lpstr>
      <vt:lpstr>Franklin Gothic Book</vt:lpstr>
      <vt:lpstr>Source Sans Pro</vt:lpstr>
      <vt:lpstr>Source Sans Pro Semibold</vt:lpstr>
      <vt:lpstr>Source Sans Pro Semibold</vt:lpstr>
      <vt:lpstr>Wingdings</vt:lpstr>
      <vt:lpstr>Tema Uppsala</vt:lpstr>
      <vt:lpstr>Plommon avsnitt och innehåll</vt:lpstr>
      <vt:lpstr>Petrol avsnitt och innehåll</vt:lpstr>
      <vt:lpstr>Mossa avsnitt och innehåll</vt:lpstr>
      <vt:lpstr>Bildlayout</vt:lpstr>
      <vt:lpstr>Diagram</vt:lpstr>
      <vt:lpstr>Avslutsbild_Uppsala</vt:lpstr>
      <vt:lpstr>Vad innebär kooperativt lärande i praktiken?</vt:lpstr>
      <vt:lpstr>Presentation Strukturen Berätta mera</vt:lpstr>
      <vt:lpstr>Vad är Kooperativt Lärande?</vt:lpstr>
      <vt:lpstr>Grundprinciperna för Kooperativt Lärande</vt:lpstr>
      <vt:lpstr>    Exempel på två sätt att undervisa. Vilket väljer du?</vt:lpstr>
      <vt:lpstr>Strukturen Hör vi ihop? Sammanfattning</vt:lpstr>
      <vt:lpstr>Frågor? Mejla oss gärna.</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Ceder Staffan</dc:creator>
  <cp:lastModifiedBy>Wallberg Linda (Digital handledare)</cp:lastModifiedBy>
  <cp:revision>88</cp:revision>
  <cp:lastPrinted>2018-10-28T17:25:10Z</cp:lastPrinted>
  <dcterms:created xsi:type="dcterms:W3CDTF">2018-06-29T08:36:21Z</dcterms:created>
  <dcterms:modified xsi:type="dcterms:W3CDTF">2019-01-09T09:00:54Z</dcterms:modified>
</cp:coreProperties>
</file>